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5"/>
  </p:notesMasterIdLst>
  <p:sldIdLst>
    <p:sldId id="417" r:id="rId4"/>
    <p:sldId id="355" r:id="rId6"/>
    <p:sldId id="332" r:id="rId7"/>
    <p:sldId id="327" r:id="rId8"/>
    <p:sldId id="257" r:id="rId9"/>
    <p:sldId id="258" r:id="rId10"/>
    <p:sldId id="328" r:id="rId11"/>
    <p:sldId id="418" r:id="rId12"/>
    <p:sldId id="329" r:id="rId13"/>
    <p:sldId id="267" r:id="rId14"/>
    <p:sldId id="393" r:id="rId15"/>
    <p:sldId id="419" r:id="rId16"/>
    <p:sldId id="330" r:id="rId17"/>
    <p:sldId id="274" r:id="rId18"/>
    <p:sldId id="394" r:id="rId19"/>
    <p:sldId id="270" r:id="rId20"/>
    <p:sldId id="420" r:id="rId21"/>
    <p:sldId id="421" r:id="rId22"/>
    <p:sldId id="422" r:id="rId23"/>
    <p:sldId id="425" r:id="rId24"/>
    <p:sldId id="326" r:id="rId25"/>
    <p:sldId id="423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83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22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68039-F460-4AE7-9028-03D010B093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980B9"/>
                </a:solidFill>
                <a:latin typeface="Arial" panose="020B0604020202020204"/>
                <a:ea typeface="微软雅黑" panose="020B0503020204020204" charset="-122"/>
              </a:rPr>
              <a:t>临床表现</a:t>
            </a:r>
            <a:endParaRPr lang="zh-CN" altLang="en-US" sz="2800" b="1" dirty="0">
              <a:solidFill>
                <a:srgbClr val="2980B9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03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980B9"/>
                </a:solidFill>
                <a:latin typeface="Arial" panose="020B0604020202020204"/>
                <a:ea typeface="微软雅黑" panose="020B0503020204020204" charset="-122"/>
              </a:rPr>
              <a:t>治疗与预防</a:t>
            </a:r>
            <a:endParaRPr lang="zh-CN" altLang="en-US" sz="2800" b="1" dirty="0">
              <a:solidFill>
                <a:srgbClr val="2980B9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04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862" b="1733"/>
          <a:stretch>
            <a:fillRect/>
          </a:stretch>
        </p:blipFill>
        <p:spPr>
          <a:xfrm>
            <a:off x="-1" y="0"/>
            <a:ext cx="12672453" cy="6514484"/>
          </a:xfrm>
          <a:custGeom>
            <a:avLst/>
            <a:gdLst>
              <a:gd name="connsiteX0" fmla="*/ 6078335 w 12672453"/>
              <a:gd name="connsiteY0" fmla="*/ 0 h 6514484"/>
              <a:gd name="connsiteX1" fmla="*/ 12672453 w 12672453"/>
              <a:gd name="connsiteY1" fmla="*/ 0 h 6514484"/>
              <a:gd name="connsiteX2" fmla="*/ 0 w 12672453"/>
              <a:gd name="connsiteY2" fmla="*/ 6514484 h 6514484"/>
              <a:gd name="connsiteX3" fmla="*/ 0 w 12672453"/>
              <a:gd name="connsiteY3" fmla="*/ 1851921 h 651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2453" h="6514484">
                <a:moveTo>
                  <a:pt x="6078335" y="0"/>
                </a:moveTo>
                <a:lnTo>
                  <a:pt x="12672453" y="0"/>
                </a:lnTo>
                <a:lnTo>
                  <a:pt x="0" y="6514484"/>
                </a:lnTo>
                <a:lnTo>
                  <a:pt x="0" y="1851921"/>
                </a:lnTo>
                <a:close/>
              </a:path>
            </a:pathLst>
          </a:custGeom>
        </p:spPr>
      </p:pic>
      <p:sp>
        <p:nvSpPr>
          <p:cNvPr id="7" name="直角三角形 6"/>
          <p:cNvSpPr/>
          <p:nvPr/>
        </p:nvSpPr>
        <p:spPr>
          <a:xfrm flipH="1" flipV="1">
            <a:off x="6336225" y="0"/>
            <a:ext cx="5855775" cy="40513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>
            <a:off x="0" y="5373682"/>
            <a:ext cx="2844800" cy="1484318"/>
          </a:xfrm>
          <a:prstGeom prst="rtTriangle">
            <a:avLst/>
          </a:prstGeom>
          <a:solidFill>
            <a:schemeClr val="accent4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179229" y="4495800"/>
            <a:ext cx="7805724" cy="1037493"/>
          </a:xfrm>
        </p:spPr>
        <p:txBody>
          <a:bodyPr anchor="t">
            <a:normAutofit/>
          </a:bodyPr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81400" y="4689075"/>
            <a:ext cx="216000" cy="13688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4179228" y="5546725"/>
            <a:ext cx="7805725" cy="511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754086" y="1898302"/>
            <a:ext cx="1861457" cy="0"/>
          </a:xfrm>
          <a:prstGeom prst="line">
            <a:avLst/>
          </a:prstGeom>
          <a:ln w="88900" cap="sq">
            <a:solidFill>
              <a:schemeClr val="accent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754086" y="4793343"/>
            <a:ext cx="6683828" cy="0"/>
          </a:xfrm>
          <a:prstGeom prst="line">
            <a:avLst/>
          </a:prstGeom>
          <a:ln w="111125" cap="sq">
            <a:solidFill>
              <a:schemeClr val="accent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754086" y="1915886"/>
            <a:ext cx="0" cy="2877456"/>
          </a:xfrm>
          <a:prstGeom prst="line">
            <a:avLst/>
          </a:prstGeom>
          <a:ln w="111125" cap="sq">
            <a:solidFill>
              <a:schemeClr val="accent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437914" y="1915886"/>
            <a:ext cx="0" cy="2877456"/>
          </a:xfrm>
          <a:prstGeom prst="line">
            <a:avLst/>
          </a:prstGeom>
          <a:ln w="111125" cap="sq">
            <a:solidFill>
              <a:schemeClr val="accent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589435" y="1915885"/>
            <a:ext cx="1839687" cy="0"/>
          </a:xfrm>
          <a:prstGeom prst="line">
            <a:avLst/>
          </a:prstGeom>
          <a:ln w="111125" cap="sq">
            <a:solidFill>
              <a:schemeClr val="accent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15128" y="2410788"/>
            <a:ext cx="5961744" cy="923331"/>
          </a:xfrm>
        </p:spPr>
        <p:txBody>
          <a:bodyPr anchor="t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5128" y="3434509"/>
            <a:ext cx="5961744" cy="11845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/>
      <p:bldP spid="11" grpId="0" bldLvl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41300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7163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7163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3" grpId="0" bldLvl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862" b="1733"/>
          <a:stretch>
            <a:fillRect/>
          </a:stretch>
        </p:blipFill>
        <p:spPr>
          <a:xfrm>
            <a:off x="-1" y="0"/>
            <a:ext cx="12672453" cy="6514484"/>
          </a:xfrm>
          <a:custGeom>
            <a:avLst/>
            <a:gdLst>
              <a:gd name="connsiteX0" fmla="*/ 6078335 w 12672453"/>
              <a:gd name="connsiteY0" fmla="*/ 0 h 6514484"/>
              <a:gd name="connsiteX1" fmla="*/ 12672453 w 12672453"/>
              <a:gd name="connsiteY1" fmla="*/ 0 h 6514484"/>
              <a:gd name="connsiteX2" fmla="*/ 0 w 12672453"/>
              <a:gd name="connsiteY2" fmla="*/ 6514484 h 6514484"/>
              <a:gd name="connsiteX3" fmla="*/ 0 w 12672453"/>
              <a:gd name="connsiteY3" fmla="*/ 1851921 h 651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2453" h="6514484">
                <a:moveTo>
                  <a:pt x="6078335" y="0"/>
                </a:moveTo>
                <a:lnTo>
                  <a:pt x="12672453" y="0"/>
                </a:lnTo>
                <a:lnTo>
                  <a:pt x="0" y="6514484"/>
                </a:lnTo>
                <a:lnTo>
                  <a:pt x="0" y="1851921"/>
                </a:lnTo>
                <a:close/>
              </a:path>
            </a:pathLst>
          </a:custGeom>
        </p:spPr>
      </p:pic>
      <p:sp>
        <p:nvSpPr>
          <p:cNvPr id="6" name="直角三角形 5"/>
          <p:cNvSpPr/>
          <p:nvPr/>
        </p:nvSpPr>
        <p:spPr>
          <a:xfrm flipH="1" flipV="1">
            <a:off x="6336225" y="0"/>
            <a:ext cx="5855775" cy="40513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直角三角形 6"/>
          <p:cNvSpPr/>
          <p:nvPr/>
        </p:nvSpPr>
        <p:spPr>
          <a:xfrm>
            <a:off x="0" y="5373682"/>
            <a:ext cx="2844800" cy="1484318"/>
          </a:xfrm>
          <a:prstGeom prst="rtTriangle">
            <a:avLst/>
          </a:prstGeom>
          <a:solidFill>
            <a:schemeClr val="accent4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58431" y="4640580"/>
            <a:ext cx="216000" cy="139289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42927" y="4504229"/>
            <a:ext cx="6142025" cy="97872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842926" y="5495925"/>
            <a:ext cx="6142027" cy="52387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/>
      <p:bldP spid="5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/>
      <p:bldP spid="11" grpId="0" bldLvl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2750" y="365125"/>
            <a:ext cx="78105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639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383102" y="3271044"/>
            <a:ext cx="6096000" cy="2660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感谢您下载平台上提供的</a:t>
            </a: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endParaRPr lang="en-US" altLang="zh-CN" sz="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www.tukuppt.com</a:t>
            </a:r>
            <a:endParaRPr lang="en-US" altLang="zh-CN" sz="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980B9"/>
                </a:solidFill>
                <a:latin typeface="Arial" panose="020B0604020202020204"/>
                <a:ea typeface="微软雅黑" panose="020B0503020204020204" charset="-122"/>
              </a:rPr>
              <a:t>概念与病因</a:t>
            </a:r>
            <a:endParaRPr lang="zh-CN" altLang="en-US" sz="2800" b="1" dirty="0">
              <a:solidFill>
                <a:srgbClr val="2980B9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01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980B9"/>
                </a:solidFill>
                <a:latin typeface="Arial" panose="020B0604020202020204"/>
                <a:ea typeface="微软雅黑" panose="020B0503020204020204" charset="-122"/>
              </a:rPr>
              <a:t>病理分型</a:t>
            </a:r>
            <a:endParaRPr lang="zh-CN" altLang="en-US" sz="2800" b="1" dirty="0">
              <a:solidFill>
                <a:srgbClr val="2980B9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02</a:t>
            </a:r>
            <a:endParaRPr lang="zh-CN" altLang="en-US" sz="3200" b="1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7" Type="http://schemas.openxmlformats.org/officeDocument/2006/relationships/theme" Target="../theme/theme2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BDB1F-1699-498C-876E-0098CE4C72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3D59E-DAD1-4855-A0AE-B014DCFC82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593DFB7-2051-4E67-B6EC-E121F56A7FF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0A4BCCD-B18B-4920-B1C4-9CDDC1D965FE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9.xml"/><Relationship Id="rId2" Type="http://schemas.openxmlformats.org/officeDocument/2006/relationships/tags" Target="../tags/tag4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1.xml"/><Relationship Id="rId4" Type="http://schemas.openxmlformats.org/officeDocument/2006/relationships/themeOverride" Target="../theme/themeOverride4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slide" Target="slide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19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4.xml"/><Relationship Id="rId3" Type="http://schemas.openxmlformats.org/officeDocument/2006/relationships/themeOverride" Target="../theme/themeOverride5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1.xml"/><Relationship Id="rId2" Type="http://schemas.openxmlformats.org/officeDocument/2006/relationships/slide" Target="slide14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9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1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1.xml"/><Relationship Id="rId4" Type="http://schemas.openxmlformats.org/officeDocument/2006/relationships/themeOverride" Target="../theme/themeOverride3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3270" y="1197610"/>
            <a:ext cx="5511165" cy="4815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病例：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男性，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岁。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主诉：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腰痛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年，伴右下肢放射痛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天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现病史：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年前因搬重物导致腰痛，后通过物理治疗逐步缓解。但腰痛间断性发作，久坐、持重物常加重，卧床休息后可缓解。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天前因锻炼持哑铃而诱发右下肢的放射痛，理疗无明显缓解，遂就诊。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72630" y="3816985"/>
            <a:ext cx="4269740" cy="219646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思考题：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、这是什么病？诊断依据？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、还能治好吗？需要手术吗？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、生活中需要注意那些问题？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 descr="timg (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2630" y="476250"/>
            <a:ext cx="4171950" cy="2781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67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a89d2df-c045-47b9-8691-de29f9901f55"/>
          <p:cNvGrpSpPr>
            <a:grpSpLocks noChangeAspect="1"/>
          </p:cNvGrpSpPr>
          <p:nvPr/>
        </p:nvGrpSpPr>
        <p:grpSpPr>
          <a:xfrm>
            <a:off x="1243186" y="1369695"/>
            <a:ext cx="2625869" cy="2195273"/>
            <a:chOff x="4623460" y="1168400"/>
            <a:chExt cx="5549683" cy="3681304"/>
          </a:xfrm>
        </p:grpSpPr>
        <p:sp>
          <p:nvSpPr>
            <p:cNvPr id="5" name="Freeform: Shape 3"/>
            <p:cNvSpPr/>
            <p:nvPr/>
          </p:nvSpPr>
          <p:spPr bwMode="auto">
            <a:xfrm>
              <a:off x="4623460" y="1168400"/>
              <a:ext cx="5549683" cy="2802102"/>
            </a:xfrm>
            <a:custGeom>
              <a:avLst/>
              <a:gdLst>
                <a:gd name="T0" fmla="*/ 2850 w 2850"/>
                <a:gd name="T1" fmla="*/ 719 h 1439"/>
                <a:gd name="T2" fmla="*/ 2027 w 2850"/>
                <a:gd name="T3" fmla="*/ 0 h 1439"/>
                <a:gd name="T4" fmla="*/ 2027 w 2850"/>
                <a:gd name="T5" fmla="*/ 291 h 1439"/>
                <a:gd name="T6" fmla="*/ 0 w 2850"/>
                <a:gd name="T7" fmla="*/ 291 h 1439"/>
                <a:gd name="T8" fmla="*/ 0 w 2850"/>
                <a:gd name="T9" fmla="*/ 1146 h 1439"/>
                <a:gd name="T10" fmla="*/ 2027 w 2850"/>
                <a:gd name="T11" fmla="*/ 1146 h 1439"/>
                <a:gd name="T12" fmla="*/ 2027 w 2850"/>
                <a:gd name="T13" fmla="*/ 1439 h 1439"/>
                <a:gd name="T14" fmla="*/ 2850 w 2850"/>
                <a:gd name="T15" fmla="*/ 719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50" h="1439">
                  <a:moveTo>
                    <a:pt x="2850" y="719"/>
                  </a:moveTo>
                  <a:lnTo>
                    <a:pt x="2027" y="0"/>
                  </a:lnTo>
                  <a:lnTo>
                    <a:pt x="2027" y="291"/>
                  </a:lnTo>
                  <a:lnTo>
                    <a:pt x="0" y="291"/>
                  </a:lnTo>
                  <a:lnTo>
                    <a:pt x="0" y="1146"/>
                  </a:lnTo>
                  <a:lnTo>
                    <a:pt x="2027" y="1146"/>
                  </a:lnTo>
                  <a:lnTo>
                    <a:pt x="2027" y="1439"/>
                  </a:lnTo>
                  <a:lnTo>
                    <a:pt x="2850" y="7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2" name="Oval 20"/>
            <p:cNvSpPr/>
            <p:nvPr/>
          </p:nvSpPr>
          <p:spPr bwMode="auto">
            <a:xfrm>
              <a:off x="6832714" y="4767124"/>
              <a:ext cx="82580" cy="82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8" name="Group 6"/>
            <p:cNvGrpSpPr/>
            <p:nvPr/>
          </p:nvGrpSpPr>
          <p:grpSpPr>
            <a:xfrm>
              <a:off x="5054479" y="2265082"/>
              <a:ext cx="660642" cy="619353"/>
              <a:chOff x="2974975" y="2071688"/>
              <a:chExt cx="482600" cy="452438"/>
            </a:xfrm>
            <a:solidFill>
              <a:schemeClr val="bg1"/>
            </a:solidFill>
          </p:grpSpPr>
          <p:sp>
            <p:nvSpPr>
              <p:cNvPr id="13" name="Freeform: Shape 11"/>
              <p:cNvSpPr/>
              <p:nvPr/>
            </p:nvSpPr>
            <p:spPr bwMode="auto">
              <a:xfrm>
                <a:off x="2974975" y="2071688"/>
                <a:ext cx="482600" cy="452438"/>
              </a:xfrm>
              <a:custGeom>
                <a:avLst/>
                <a:gdLst>
                  <a:gd name="T0" fmla="*/ 126 w 128"/>
                  <a:gd name="T1" fmla="*/ 26 h 120"/>
                  <a:gd name="T2" fmla="*/ 102 w 128"/>
                  <a:gd name="T3" fmla="*/ 2 h 120"/>
                  <a:gd name="T4" fmla="*/ 96 w 128"/>
                  <a:gd name="T5" fmla="*/ 0 h 120"/>
                  <a:gd name="T6" fmla="*/ 12 w 128"/>
                  <a:gd name="T7" fmla="*/ 0 h 120"/>
                  <a:gd name="T8" fmla="*/ 0 w 128"/>
                  <a:gd name="T9" fmla="*/ 12 h 120"/>
                  <a:gd name="T10" fmla="*/ 0 w 128"/>
                  <a:gd name="T11" fmla="*/ 108 h 120"/>
                  <a:gd name="T12" fmla="*/ 12 w 128"/>
                  <a:gd name="T13" fmla="*/ 120 h 120"/>
                  <a:gd name="T14" fmla="*/ 116 w 128"/>
                  <a:gd name="T15" fmla="*/ 120 h 120"/>
                  <a:gd name="T16" fmla="*/ 128 w 128"/>
                  <a:gd name="T17" fmla="*/ 108 h 120"/>
                  <a:gd name="T18" fmla="*/ 128 w 128"/>
                  <a:gd name="T19" fmla="*/ 32 h 120"/>
                  <a:gd name="T20" fmla="*/ 126 w 128"/>
                  <a:gd name="T21" fmla="*/ 26 h 120"/>
                  <a:gd name="T22" fmla="*/ 120 w 128"/>
                  <a:gd name="T23" fmla="*/ 108 h 120"/>
                  <a:gd name="T24" fmla="*/ 116 w 128"/>
                  <a:gd name="T25" fmla="*/ 112 h 120"/>
                  <a:gd name="T26" fmla="*/ 12 w 128"/>
                  <a:gd name="T27" fmla="*/ 112 h 120"/>
                  <a:gd name="T28" fmla="*/ 8 w 128"/>
                  <a:gd name="T29" fmla="*/ 108 h 120"/>
                  <a:gd name="T30" fmla="*/ 8 w 128"/>
                  <a:gd name="T31" fmla="*/ 12 h 120"/>
                  <a:gd name="T32" fmla="*/ 12 w 128"/>
                  <a:gd name="T33" fmla="*/ 8 h 120"/>
                  <a:gd name="T34" fmla="*/ 92 w 128"/>
                  <a:gd name="T35" fmla="*/ 8 h 120"/>
                  <a:gd name="T36" fmla="*/ 92 w 128"/>
                  <a:gd name="T37" fmla="*/ 24 h 120"/>
                  <a:gd name="T38" fmla="*/ 92 w 128"/>
                  <a:gd name="T39" fmla="*/ 24 h 120"/>
                  <a:gd name="T40" fmla="*/ 104 w 128"/>
                  <a:gd name="T41" fmla="*/ 36 h 120"/>
                  <a:gd name="T42" fmla="*/ 108 w 128"/>
                  <a:gd name="T43" fmla="*/ 36 h 120"/>
                  <a:gd name="T44" fmla="*/ 120 w 128"/>
                  <a:gd name="T45" fmla="*/ 36 h 120"/>
                  <a:gd name="T46" fmla="*/ 120 w 128"/>
                  <a:gd name="T47" fmla="*/ 108 h 120"/>
                  <a:gd name="T48" fmla="*/ 108 w 128"/>
                  <a:gd name="T49" fmla="*/ 32 h 120"/>
                  <a:gd name="T50" fmla="*/ 104 w 128"/>
                  <a:gd name="T51" fmla="*/ 32 h 120"/>
                  <a:gd name="T52" fmla="*/ 96 w 128"/>
                  <a:gd name="T53" fmla="*/ 24 h 120"/>
                  <a:gd name="T54" fmla="*/ 96 w 128"/>
                  <a:gd name="T55" fmla="*/ 24 h 120"/>
                  <a:gd name="T56" fmla="*/ 96 w 128"/>
                  <a:gd name="T57" fmla="*/ 8 h 120"/>
                  <a:gd name="T58" fmla="*/ 120 w 128"/>
                  <a:gd name="T59" fmla="*/ 32 h 120"/>
                  <a:gd name="T60" fmla="*/ 108 w 128"/>
                  <a:gd name="T61" fmla="*/ 3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8" h="120">
                    <a:moveTo>
                      <a:pt x="126" y="26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0" y="1"/>
                      <a:pt x="98" y="0"/>
                      <a:pt x="9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5"/>
                      <a:pt x="5" y="120"/>
                      <a:pt x="12" y="120"/>
                    </a:cubicBezTo>
                    <a:cubicBezTo>
                      <a:pt x="116" y="120"/>
                      <a:pt x="116" y="120"/>
                      <a:pt x="116" y="120"/>
                    </a:cubicBezTo>
                    <a:cubicBezTo>
                      <a:pt x="123" y="120"/>
                      <a:pt x="128" y="115"/>
                      <a:pt x="128" y="108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30"/>
                      <a:pt x="127" y="28"/>
                      <a:pt x="126" y="26"/>
                    </a:cubicBezTo>
                    <a:close/>
                    <a:moveTo>
                      <a:pt x="120" y="108"/>
                    </a:moveTo>
                    <a:cubicBezTo>
                      <a:pt x="120" y="110"/>
                      <a:pt x="118" y="112"/>
                      <a:pt x="116" y="112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0" y="112"/>
                      <a:pt x="8" y="110"/>
                      <a:pt x="8" y="10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92" y="8"/>
                      <a:pt x="92" y="8"/>
                      <a:pt x="92" y="8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31"/>
                      <a:pt x="97" y="36"/>
                      <a:pt x="104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20" y="36"/>
                      <a:pt x="120" y="36"/>
                      <a:pt x="120" y="36"/>
                    </a:cubicBezTo>
                    <a:lnTo>
                      <a:pt x="120" y="108"/>
                    </a:lnTo>
                    <a:close/>
                    <a:moveTo>
                      <a:pt x="108" y="32"/>
                    </a:moveTo>
                    <a:cubicBezTo>
                      <a:pt x="104" y="32"/>
                      <a:pt x="104" y="32"/>
                      <a:pt x="104" y="32"/>
                    </a:cubicBezTo>
                    <a:cubicBezTo>
                      <a:pt x="100" y="32"/>
                      <a:pt x="96" y="28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120" y="32"/>
                      <a:pt x="120" y="32"/>
                      <a:pt x="120" y="32"/>
                    </a:cubicBezTo>
                    <a:lnTo>
                      <a:pt x="10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4" name="Freeform: Shape 12"/>
              <p:cNvSpPr/>
              <p:nvPr/>
            </p:nvSpPr>
            <p:spPr bwMode="auto">
              <a:xfrm>
                <a:off x="3200400" y="2162176"/>
                <a:ext cx="90487" cy="15875"/>
              </a:xfrm>
              <a:custGeom>
                <a:avLst/>
                <a:gdLst>
                  <a:gd name="T0" fmla="*/ 2 w 24"/>
                  <a:gd name="T1" fmla="*/ 4 h 4"/>
                  <a:gd name="T2" fmla="*/ 22 w 24"/>
                  <a:gd name="T3" fmla="*/ 4 h 4"/>
                  <a:gd name="T4" fmla="*/ 24 w 24"/>
                  <a:gd name="T5" fmla="*/ 2 h 4"/>
                  <a:gd name="T6" fmla="*/ 22 w 24"/>
                  <a:gd name="T7" fmla="*/ 0 h 4"/>
                  <a:gd name="T8" fmla="*/ 2 w 24"/>
                  <a:gd name="T9" fmla="*/ 0 h 4"/>
                  <a:gd name="T10" fmla="*/ 0 w 24"/>
                  <a:gd name="T11" fmla="*/ 2 h 4"/>
                  <a:gd name="T12" fmla="*/ 2 w 2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2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3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5" name="Freeform: Shape 13"/>
              <p:cNvSpPr/>
              <p:nvPr/>
            </p:nvSpPr>
            <p:spPr bwMode="auto">
              <a:xfrm>
                <a:off x="3200400" y="2208213"/>
                <a:ext cx="90487" cy="14288"/>
              </a:xfrm>
              <a:custGeom>
                <a:avLst/>
                <a:gdLst>
                  <a:gd name="T0" fmla="*/ 2 w 24"/>
                  <a:gd name="T1" fmla="*/ 4 h 4"/>
                  <a:gd name="T2" fmla="*/ 22 w 24"/>
                  <a:gd name="T3" fmla="*/ 4 h 4"/>
                  <a:gd name="T4" fmla="*/ 24 w 24"/>
                  <a:gd name="T5" fmla="*/ 2 h 4"/>
                  <a:gd name="T6" fmla="*/ 22 w 24"/>
                  <a:gd name="T7" fmla="*/ 0 h 4"/>
                  <a:gd name="T8" fmla="*/ 2 w 24"/>
                  <a:gd name="T9" fmla="*/ 0 h 4"/>
                  <a:gd name="T10" fmla="*/ 0 w 24"/>
                  <a:gd name="T11" fmla="*/ 2 h 4"/>
                  <a:gd name="T12" fmla="*/ 2 w 2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2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3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6" name="Freeform: Shape 14"/>
              <p:cNvSpPr/>
              <p:nvPr/>
            </p:nvSpPr>
            <p:spPr bwMode="auto">
              <a:xfrm>
                <a:off x="3200400" y="2252663"/>
                <a:ext cx="196850" cy="15875"/>
              </a:xfrm>
              <a:custGeom>
                <a:avLst/>
                <a:gdLst>
                  <a:gd name="T0" fmla="*/ 0 w 52"/>
                  <a:gd name="T1" fmla="*/ 2 h 4"/>
                  <a:gd name="T2" fmla="*/ 2 w 52"/>
                  <a:gd name="T3" fmla="*/ 4 h 4"/>
                  <a:gd name="T4" fmla="*/ 50 w 52"/>
                  <a:gd name="T5" fmla="*/ 4 h 4"/>
                  <a:gd name="T6" fmla="*/ 52 w 52"/>
                  <a:gd name="T7" fmla="*/ 2 h 4"/>
                  <a:gd name="T8" fmla="*/ 50 w 52"/>
                  <a:gd name="T9" fmla="*/ 0 h 4"/>
                  <a:gd name="T10" fmla="*/ 2 w 52"/>
                  <a:gd name="T11" fmla="*/ 0 h 4"/>
                  <a:gd name="T12" fmla="*/ 0 w 52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4">
                    <a:moveTo>
                      <a:pt x="0" y="2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4"/>
                      <a:pt x="52" y="3"/>
                      <a:pt x="52" y="2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7" name="Freeform: Shape 15"/>
              <p:cNvSpPr/>
              <p:nvPr/>
            </p:nvSpPr>
            <p:spPr bwMode="auto">
              <a:xfrm>
                <a:off x="3035300" y="2343151"/>
                <a:ext cx="361950" cy="15875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8" name="Freeform: Shape 16"/>
              <p:cNvSpPr/>
              <p:nvPr/>
            </p:nvSpPr>
            <p:spPr bwMode="auto">
              <a:xfrm>
                <a:off x="3035300" y="2389188"/>
                <a:ext cx="361950" cy="14288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9" name="Freeform: Shape 17"/>
              <p:cNvSpPr/>
              <p:nvPr/>
            </p:nvSpPr>
            <p:spPr bwMode="auto">
              <a:xfrm>
                <a:off x="3035300" y="2433638"/>
                <a:ext cx="361950" cy="14288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0" name="Freeform: Shape 18"/>
              <p:cNvSpPr/>
              <p:nvPr/>
            </p:nvSpPr>
            <p:spPr bwMode="auto">
              <a:xfrm>
                <a:off x="3035300" y="2298701"/>
                <a:ext cx="361950" cy="14288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1" name="Freeform: Shape 19"/>
              <p:cNvSpPr/>
              <p:nvPr/>
            </p:nvSpPr>
            <p:spPr bwMode="auto">
              <a:xfrm>
                <a:off x="3035300" y="2147888"/>
                <a:ext cx="134937" cy="120650"/>
              </a:xfrm>
              <a:custGeom>
                <a:avLst/>
                <a:gdLst>
                  <a:gd name="T0" fmla="*/ 4 w 36"/>
                  <a:gd name="T1" fmla="*/ 32 h 32"/>
                  <a:gd name="T2" fmla="*/ 32 w 36"/>
                  <a:gd name="T3" fmla="*/ 32 h 32"/>
                  <a:gd name="T4" fmla="*/ 36 w 36"/>
                  <a:gd name="T5" fmla="*/ 28 h 32"/>
                  <a:gd name="T6" fmla="*/ 36 w 36"/>
                  <a:gd name="T7" fmla="*/ 4 h 32"/>
                  <a:gd name="T8" fmla="*/ 32 w 36"/>
                  <a:gd name="T9" fmla="*/ 0 h 32"/>
                  <a:gd name="T10" fmla="*/ 4 w 36"/>
                  <a:gd name="T11" fmla="*/ 0 h 32"/>
                  <a:gd name="T12" fmla="*/ 0 w 36"/>
                  <a:gd name="T13" fmla="*/ 4 h 32"/>
                  <a:gd name="T14" fmla="*/ 0 w 36"/>
                  <a:gd name="T15" fmla="*/ 28 h 32"/>
                  <a:gd name="T16" fmla="*/ 4 w 36"/>
                  <a:gd name="T17" fmla="*/ 32 h 32"/>
                  <a:gd name="T18" fmla="*/ 8 w 36"/>
                  <a:gd name="T19" fmla="*/ 8 h 32"/>
                  <a:gd name="T20" fmla="*/ 28 w 36"/>
                  <a:gd name="T21" fmla="*/ 8 h 32"/>
                  <a:gd name="T22" fmla="*/ 28 w 36"/>
                  <a:gd name="T23" fmla="*/ 24 h 32"/>
                  <a:gd name="T24" fmla="*/ 8 w 36"/>
                  <a:gd name="T25" fmla="*/ 24 h 32"/>
                  <a:gd name="T26" fmla="*/ 8 w 36"/>
                  <a:gd name="T27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2">
                    <a:moveTo>
                      <a:pt x="4" y="32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2"/>
                      <a:pt x="36" y="30"/>
                      <a:pt x="36" y="28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lose/>
                    <a:moveTo>
                      <a:pt x="8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8" y="24"/>
                      <a:pt x="8" y="24"/>
                      <a:pt x="8" y="24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9" name="TextBox 7"/>
            <p:cNvSpPr txBox="1"/>
            <p:nvPr/>
          </p:nvSpPr>
          <p:spPr>
            <a:xfrm>
              <a:off x="6535597" y="2175868"/>
              <a:ext cx="1723549" cy="400110"/>
            </a:xfrm>
            <a:prstGeom prst="rect">
              <a:avLst/>
            </a:prstGeom>
            <a:noFill/>
          </p:spPr>
          <p:txBody>
            <a:bodyPr wrap="none"/>
            <a:lstStyle/>
            <a:p>
              <a:r>
                <a:rPr lang="zh-CN" altLang="en-US" sz="3600" b="1">
                  <a:solidFill>
                    <a:schemeClr val="bg1"/>
                  </a:solidFill>
                  <a:latin typeface="方正小标宋简体" panose="03000509000000000000" charset="-122"/>
                  <a:ea typeface="方正小标宋简体" panose="03000509000000000000" charset="-122"/>
                </a:rPr>
                <a:t>症状</a:t>
              </a:r>
              <a:endParaRPr lang="zh-CN" altLang="en-US" sz="3600" b="1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423410" y="1785620"/>
            <a:ext cx="2056765" cy="902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>
              <a:lnSpc>
                <a:spcPct val="110000"/>
              </a:lnSpc>
            </a:pPr>
            <a:r>
              <a:rPr 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腰痛</a:t>
            </a:r>
            <a:endParaRPr lang="zh-CN" sz="24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266700">
              <a:lnSpc>
                <a:spcPct val="110000"/>
              </a:lnSpc>
            </a:pP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（首发）</a:t>
            </a:r>
            <a:endParaRPr lang="zh-CN" sz="24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3410" y="3291840"/>
            <a:ext cx="2540000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266700" algn="l">
              <a:lnSpc>
                <a:spcPct val="110000"/>
              </a:lnSpc>
              <a:buClrTx/>
              <a:buSzTx/>
              <a:buFontTx/>
            </a:pPr>
            <a:r>
              <a:rPr 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2、下肢放射痛</a:t>
            </a:r>
            <a:endParaRPr lang="en-US" sz="24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3410" y="5135245"/>
            <a:ext cx="3119120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266700" algn="l">
              <a:lnSpc>
                <a:spcPct val="110000"/>
              </a:lnSpc>
              <a:buClrTx/>
              <a:buSzTx/>
              <a:buFontTx/>
            </a:pP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3、马尾神经症状</a:t>
            </a:r>
            <a:endParaRPr lang="en-US" sz="2400" b="1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 descr="timg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140" y="946150"/>
            <a:ext cx="3566160" cy="2378075"/>
          </a:xfrm>
          <a:prstGeom prst="rect">
            <a:avLst/>
          </a:prstGeom>
        </p:spPr>
      </p:pic>
      <p:pic>
        <p:nvPicPr>
          <p:cNvPr id="10" name="图片 9" descr="timg (1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60" y="2925445"/>
            <a:ext cx="2421890" cy="3696335"/>
          </a:xfrm>
          <a:prstGeom prst="rect">
            <a:avLst/>
          </a:prstGeom>
        </p:spPr>
      </p:pic>
      <p:pic>
        <p:nvPicPr>
          <p:cNvPr id="11" name="图片 10" descr="u=3091959743,2018525562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395" y="3789045"/>
            <a:ext cx="2668905" cy="2633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5014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5517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6003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5517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40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36047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722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40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3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00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2491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696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47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6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6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11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6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6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4907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785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47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6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6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11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6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6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49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96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74367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744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47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6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6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11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6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6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49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96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07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85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43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4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4" grpId="0"/>
      <p:bldP spid="4" grpId="1"/>
      <p:bldP spid="4" grpId="2"/>
      <p:bldP spid="4" grpId="3"/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a89d2df-c045-47b9-8691-de29f9901f55"/>
          <p:cNvGrpSpPr>
            <a:grpSpLocks noChangeAspect="1"/>
          </p:cNvGrpSpPr>
          <p:nvPr/>
        </p:nvGrpSpPr>
        <p:grpSpPr>
          <a:xfrm flipH="1">
            <a:off x="1373783" y="818089"/>
            <a:ext cx="2781022" cy="2198161"/>
            <a:chOff x="2018856" y="2451974"/>
            <a:chExt cx="5549683" cy="3686386"/>
          </a:xfrm>
        </p:grpSpPr>
        <p:sp>
          <p:nvSpPr>
            <p:cNvPr id="6" name="Freeform: Shape 4"/>
            <p:cNvSpPr/>
            <p:nvPr/>
          </p:nvSpPr>
          <p:spPr bwMode="auto">
            <a:xfrm>
              <a:off x="2018856" y="3334310"/>
              <a:ext cx="5549683" cy="2804050"/>
            </a:xfrm>
            <a:custGeom>
              <a:avLst/>
              <a:gdLst>
                <a:gd name="T0" fmla="*/ 0 w 2850"/>
                <a:gd name="T1" fmla="*/ 719 h 1440"/>
                <a:gd name="T2" fmla="*/ 823 w 2850"/>
                <a:gd name="T3" fmla="*/ 1440 h 1440"/>
                <a:gd name="T4" fmla="*/ 823 w 2850"/>
                <a:gd name="T5" fmla="*/ 1147 h 1440"/>
                <a:gd name="T6" fmla="*/ 2850 w 2850"/>
                <a:gd name="T7" fmla="*/ 1147 h 1440"/>
                <a:gd name="T8" fmla="*/ 2850 w 2850"/>
                <a:gd name="T9" fmla="*/ 292 h 1440"/>
                <a:gd name="T10" fmla="*/ 823 w 2850"/>
                <a:gd name="T11" fmla="*/ 292 h 1440"/>
                <a:gd name="T12" fmla="*/ 823 w 2850"/>
                <a:gd name="T13" fmla="*/ 0 h 1440"/>
                <a:gd name="T14" fmla="*/ 0 w 2850"/>
                <a:gd name="T15" fmla="*/ 719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50" h="1440">
                  <a:moveTo>
                    <a:pt x="0" y="719"/>
                  </a:moveTo>
                  <a:lnTo>
                    <a:pt x="823" y="1440"/>
                  </a:lnTo>
                  <a:lnTo>
                    <a:pt x="823" y="1147"/>
                  </a:lnTo>
                  <a:lnTo>
                    <a:pt x="2850" y="1147"/>
                  </a:lnTo>
                  <a:lnTo>
                    <a:pt x="2850" y="292"/>
                  </a:lnTo>
                  <a:lnTo>
                    <a:pt x="823" y="292"/>
                  </a:lnTo>
                  <a:lnTo>
                    <a:pt x="823" y="0"/>
                  </a:lnTo>
                  <a:lnTo>
                    <a:pt x="0" y="7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7" name="Group 5"/>
            <p:cNvGrpSpPr/>
            <p:nvPr/>
          </p:nvGrpSpPr>
          <p:grpSpPr>
            <a:xfrm>
              <a:off x="6504568" y="4417245"/>
              <a:ext cx="678025" cy="638908"/>
              <a:chOff x="1049338" y="4976813"/>
              <a:chExt cx="495300" cy="466725"/>
            </a:xfrm>
            <a:solidFill>
              <a:schemeClr val="bg1"/>
            </a:solidFill>
          </p:grpSpPr>
          <p:sp>
            <p:nvSpPr>
              <p:cNvPr id="22" name="Oval 20"/>
              <p:cNvSpPr/>
              <p:nvPr/>
            </p:nvSpPr>
            <p:spPr bwMode="auto">
              <a:xfrm>
                <a:off x="1289050" y="5232401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3" name="Freeform: Shape 21"/>
              <p:cNvSpPr/>
              <p:nvPr/>
            </p:nvSpPr>
            <p:spPr bwMode="auto">
              <a:xfrm>
                <a:off x="1049338" y="4976813"/>
                <a:ext cx="495300" cy="466725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8" name="Group 6"/>
            <p:cNvGrpSpPr/>
            <p:nvPr/>
          </p:nvGrpSpPr>
          <p:grpSpPr>
            <a:xfrm>
              <a:off x="5137059" y="2451974"/>
              <a:ext cx="495482" cy="328149"/>
              <a:chOff x="3035300" y="2208213"/>
              <a:chExt cx="361950" cy="239713"/>
            </a:xfrm>
            <a:solidFill>
              <a:schemeClr val="bg1"/>
            </a:solidFill>
          </p:grpSpPr>
          <p:sp>
            <p:nvSpPr>
              <p:cNvPr id="15" name="Freeform: Shape 13"/>
              <p:cNvSpPr/>
              <p:nvPr/>
            </p:nvSpPr>
            <p:spPr bwMode="auto">
              <a:xfrm>
                <a:off x="3200400" y="2208213"/>
                <a:ext cx="90487" cy="14288"/>
              </a:xfrm>
              <a:custGeom>
                <a:avLst/>
                <a:gdLst>
                  <a:gd name="T0" fmla="*/ 2 w 24"/>
                  <a:gd name="T1" fmla="*/ 4 h 4"/>
                  <a:gd name="T2" fmla="*/ 22 w 24"/>
                  <a:gd name="T3" fmla="*/ 4 h 4"/>
                  <a:gd name="T4" fmla="*/ 24 w 24"/>
                  <a:gd name="T5" fmla="*/ 2 h 4"/>
                  <a:gd name="T6" fmla="*/ 22 w 24"/>
                  <a:gd name="T7" fmla="*/ 0 h 4"/>
                  <a:gd name="T8" fmla="*/ 2 w 24"/>
                  <a:gd name="T9" fmla="*/ 0 h 4"/>
                  <a:gd name="T10" fmla="*/ 0 w 24"/>
                  <a:gd name="T11" fmla="*/ 2 h 4"/>
                  <a:gd name="T12" fmla="*/ 2 w 2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2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3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7" name="Freeform: Shape 15"/>
              <p:cNvSpPr/>
              <p:nvPr/>
            </p:nvSpPr>
            <p:spPr bwMode="auto">
              <a:xfrm>
                <a:off x="3035300" y="2343151"/>
                <a:ext cx="361950" cy="15875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8" name="Freeform: Shape 16"/>
              <p:cNvSpPr/>
              <p:nvPr/>
            </p:nvSpPr>
            <p:spPr bwMode="auto">
              <a:xfrm>
                <a:off x="3035300" y="2389188"/>
                <a:ext cx="361950" cy="14288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9" name="Freeform: Shape 17"/>
              <p:cNvSpPr/>
              <p:nvPr/>
            </p:nvSpPr>
            <p:spPr bwMode="auto">
              <a:xfrm>
                <a:off x="3035300" y="2433638"/>
                <a:ext cx="361950" cy="14288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11" name="TextBox 9"/>
            <p:cNvSpPr txBox="1"/>
            <p:nvPr/>
          </p:nvSpPr>
          <p:spPr>
            <a:xfrm>
              <a:off x="4213097" y="4366066"/>
              <a:ext cx="1723549" cy="400110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/>
              <a:r>
                <a:rPr lang="zh-CN" altLang="en-US" sz="3600" b="1">
                  <a:solidFill>
                    <a:schemeClr val="bg1"/>
                  </a:solidFill>
                  <a:latin typeface="方正小标宋简体" panose="03000509000000000000" charset="-122"/>
                  <a:ea typeface="方正小标宋简体" panose="03000509000000000000" charset="-122"/>
                </a:rPr>
                <a:t>体征</a:t>
              </a:r>
              <a:endParaRPr lang="zh-CN" altLang="en-US" sz="3600" b="1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191760" y="1412875"/>
            <a:ext cx="5908675" cy="45561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10000"/>
              </a:lnSpc>
            </a:pP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一般体征</a:t>
            </a:r>
            <a:endParaRPr lang="zh-CN" sz="2400" b="1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）腰椎侧凸</a:t>
            </a:r>
            <a:endParaRPr lang="zh-CN" sz="2400" b="1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）腰部活动受限</a:t>
            </a:r>
            <a:endParaRPr lang="zh-CN" sz="2400" b="1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）压痛、叩痛及骶棘肌痉挛</a:t>
            </a:r>
            <a:endParaRPr lang="zh-CN" sz="2400" b="1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特殊体征</a:t>
            </a:r>
            <a:endParaRPr lang="zh-CN" sz="2400" b="1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直腿抬高试验及加强试验阳性</a:t>
            </a:r>
            <a:endParaRPr lang="zh-CN" sz="2400" b="1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股神经牵拉试验阳性</a:t>
            </a:r>
            <a:endParaRPr lang="zh-CN" sz="2400" b="1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神经系统表现</a:t>
            </a:r>
            <a:endParaRPr lang="zh-CN" sz="2400" b="1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）感觉障碍</a:t>
            </a:r>
            <a:endParaRPr lang="zh-CN" sz="2400" b="1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）肌力下降</a:t>
            </a:r>
            <a:r>
              <a:rPr lang="en-US" sz="2400" b="0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70%</a:t>
            </a:r>
            <a:r>
              <a:rPr lang="zh-CN" sz="2400" b="0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～</a:t>
            </a:r>
            <a:r>
              <a:rPr lang="en-US" sz="2400" b="0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75%</a:t>
            </a:r>
            <a:endParaRPr lang="en-US" sz="2400" b="0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sz="2400" b="1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）反射改变</a:t>
            </a:r>
            <a:endParaRPr lang="zh-CN" altLang="en-US" sz="2400" b="1">
              <a:solidFill>
                <a:srgbClr val="33333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=2377434232,83801590&amp;fm=15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655" y="1195070"/>
            <a:ext cx="8822055" cy="480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834573" y="1623497"/>
            <a:ext cx="25228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3EA9D3"/>
                </a:solidFill>
              </a:rPr>
              <a:t>PART FOUR</a:t>
            </a:r>
            <a:endParaRPr lang="en-US" altLang="zh-CN" sz="3200" b="1">
              <a:solidFill>
                <a:srgbClr val="3EA9D3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114493" y="2967048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治 疗 与 预 防</a:t>
            </a:r>
            <a:endParaRPr lang="zh-CN" altLang="en-US" dirty="0"/>
          </a:p>
        </p:txBody>
      </p:sp>
      <p:sp>
        <p:nvSpPr>
          <p:cNvPr id="3" name="五角星 2"/>
          <p:cNvSpPr/>
          <p:nvPr/>
        </p:nvSpPr>
        <p:spPr>
          <a:xfrm>
            <a:off x="8178800" y="2189480"/>
            <a:ext cx="807720" cy="77787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242185" y="2692400"/>
            <a:ext cx="8469630" cy="1826895"/>
            <a:chOff x="1277634" y="2004681"/>
            <a:chExt cx="6352105" cy="1370116"/>
          </a:xfrm>
        </p:grpSpPr>
        <p:sp>
          <p:nvSpPr>
            <p:cNvPr id="4" name="Freeform: Shape 2"/>
            <p:cNvSpPr/>
            <p:nvPr/>
          </p:nvSpPr>
          <p:spPr bwMode="auto">
            <a:xfrm>
              <a:off x="1277634" y="2004681"/>
              <a:ext cx="1426013" cy="1367249"/>
            </a:xfrm>
            <a:custGeom>
              <a:avLst/>
              <a:gdLst>
                <a:gd name="T0" fmla="*/ 812 w 995"/>
                <a:gd name="T1" fmla="*/ 708 h 954"/>
                <a:gd name="T2" fmla="*/ 760 w 995"/>
                <a:gd name="T3" fmla="*/ 701 h 954"/>
                <a:gd name="T4" fmla="*/ 717 w 995"/>
                <a:gd name="T5" fmla="*/ 685 h 954"/>
                <a:gd name="T6" fmla="*/ 685 w 995"/>
                <a:gd name="T7" fmla="*/ 662 h 954"/>
                <a:gd name="T8" fmla="*/ 641 w 995"/>
                <a:gd name="T9" fmla="*/ 607 h 954"/>
                <a:gd name="T10" fmla="*/ 622 w 995"/>
                <a:gd name="T11" fmla="*/ 550 h 954"/>
                <a:gd name="T12" fmla="*/ 617 w 995"/>
                <a:gd name="T13" fmla="*/ 503 h 954"/>
                <a:gd name="T14" fmla="*/ 610 w 995"/>
                <a:gd name="T15" fmla="*/ 409 h 954"/>
                <a:gd name="T16" fmla="*/ 583 w 995"/>
                <a:gd name="T17" fmla="*/ 292 h 954"/>
                <a:gd name="T18" fmla="*/ 539 w 995"/>
                <a:gd name="T19" fmla="*/ 198 h 954"/>
                <a:gd name="T20" fmla="*/ 482 w 995"/>
                <a:gd name="T21" fmla="*/ 128 h 954"/>
                <a:gd name="T22" fmla="*/ 419 w 995"/>
                <a:gd name="T23" fmla="*/ 76 h 954"/>
                <a:gd name="T24" fmla="*/ 352 w 995"/>
                <a:gd name="T25" fmla="*/ 41 h 954"/>
                <a:gd name="T26" fmla="*/ 286 w 995"/>
                <a:gd name="T27" fmla="*/ 18 h 954"/>
                <a:gd name="T28" fmla="*/ 180 w 995"/>
                <a:gd name="T29" fmla="*/ 0 h 954"/>
                <a:gd name="T30" fmla="*/ 136 w 995"/>
                <a:gd name="T31" fmla="*/ 0 h 954"/>
                <a:gd name="T32" fmla="*/ 96 w 995"/>
                <a:gd name="T33" fmla="*/ 6 h 954"/>
                <a:gd name="T34" fmla="*/ 60 w 995"/>
                <a:gd name="T35" fmla="*/ 23 h 954"/>
                <a:gd name="T36" fmla="*/ 31 w 995"/>
                <a:gd name="T37" fmla="*/ 49 h 954"/>
                <a:gd name="T38" fmla="*/ 11 w 995"/>
                <a:gd name="T39" fmla="*/ 83 h 954"/>
                <a:gd name="T40" fmla="*/ 2 w 995"/>
                <a:gd name="T41" fmla="*/ 122 h 954"/>
                <a:gd name="T42" fmla="*/ 2 w 995"/>
                <a:gd name="T43" fmla="*/ 149 h 954"/>
                <a:gd name="T44" fmla="*/ 11 w 995"/>
                <a:gd name="T45" fmla="*/ 188 h 954"/>
                <a:gd name="T46" fmla="*/ 31 w 995"/>
                <a:gd name="T47" fmla="*/ 221 h 954"/>
                <a:gd name="T48" fmla="*/ 60 w 995"/>
                <a:gd name="T49" fmla="*/ 248 h 954"/>
                <a:gd name="T50" fmla="*/ 96 w 995"/>
                <a:gd name="T51" fmla="*/ 265 h 954"/>
                <a:gd name="T52" fmla="*/ 136 w 995"/>
                <a:gd name="T53" fmla="*/ 271 h 954"/>
                <a:gd name="T54" fmla="*/ 172 w 995"/>
                <a:gd name="T55" fmla="*/ 271 h 954"/>
                <a:gd name="T56" fmla="*/ 221 w 995"/>
                <a:gd name="T57" fmla="*/ 281 h 954"/>
                <a:gd name="T58" fmla="*/ 260 w 995"/>
                <a:gd name="T59" fmla="*/ 299 h 954"/>
                <a:gd name="T60" fmla="*/ 299 w 995"/>
                <a:gd name="T61" fmla="*/ 333 h 954"/>
                <a:gd name="T62" fmla="*/ 336 w 995"/>
                <a:gd name="T63" fmla="*/ 393 h 954"/>
                <a:gd name="T64" fmla="*/ 352 w 995"/>
                <a:gd name="T65" fmla="*/ 448 h 954"/>
                <a:gd name="T66" fmla="*/ 359 w 995"/>
                <a:gd name="T67" fmla="*/ 484 h 954"/>
                <a:gd name="T68" fmla="*/ 372 w 995"/>
                <a:gd name="T69" fmla="*/ 628 h 954"/>
                <a:gd name="T70" fmla="*/ 390 w 995"/>
                <a:gd name="T71" fmla="*/ 695 h 954"/>
                <a:gd name="T72" fmla="*/ 433 w 995"/>
                <a:gd name="T73" fmla="*/ 777 h 954"/>
                <a:gd name="T74" fmla="*/ 489 w 995"/>
                <a:gd name="T75" fmla="*/ 841 h 954"/>
                <a:gd name="T76" fmla="*/ 555 w 995"/>
                <a:gd name="T77" fmla="*/ 888 h 954"/>
                <a:gd name="T78" fmla="*/ 625 w 995"/>
                <a:gd name="T79" fmla="*/ 919 h 954"/>
                <a:gd name="T80" fmla="*/ 696 w 995"/>
                <a:gd name="T81" fmla="*/ 940 h 954"/>
                <a:gd name="T82" fmla="*/ 807 w 995"/>
                <a:gd name="T83" fmla="*/ 953 h 954"/>
                <a:gd name="T84" fmla="*/ 898 w 995"/>
                <a:gd name="T85" fmla="*/ 953 h 954"/>
                <a:gd name="T86" fmla="*/ 958 w 995"/>
                <a:gd name="T87" fmla="*/ 946 h 954"/>
                <a:gd name="T88" fmla="*/ 912 w 995"/>
                <a:gd name="T89" fmla="*/ 698 h 954"/>
                <a:gd name="T90" fmla="*/ 855 w 995"/>
                <a:gd name="T91" fmla="*/ 708 h 954"/>
                <a:gd name="T92" fmla="*/ 831 w 995"/>
                <a:gd name="T93" fmla="*/ 709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95" h="954">
                  <a:moveTo>
                    <a:pt x="831" y="709"/>
                  </a:moveTo>
                  <a:lnTo>
                    <a:pt x="831" y="709"/>
                  </a:lnTo>
                  <a:lnTo>
                    <a:pt x="812" y="708"/>
                  </a:lnTo>
                  <a:lnTo>
                    <a:pt x="792" y="706"/>
                  </a:lnTo>
                  <a:lnTo>
                    <a:pt x="774" y="704"/>
                  </a:lnTo>
                  <a:lnTo>
                    <a:pt x="760" y="701"/>
                  </a:lnTo>
                  <a:lnTo>
                    <a:pt x="743" y="696"/>
                  </a:lnTo>
                  <a:lnTo>
                    <a:pt x="730" y="690"/>
                  </a:lnTo>
                  <a:lnTo>
                    <a:pt x="717" y="685"/>
                  </a:lnTo>
                  <a:lnTo>
                    <a:pt x="704" y="677"/>
                  </a:lnTo>
                  <a:lnTo>
                    <a:pt x="695" y="670"/>
                  </a:lnTo>
                  <a:lnTo>
                    <a:pt x="685" y="662"/>
                  </a:lnTo>
                  <a:lnTo>
                    <a:pt x="667" y="644"/>
                  </a:lnTo>
                  <a:lnTo>
                    <a:pt x="652" y="627"/>
                  </a:lnTo>
                  <a:lnTo>
                    <a:pt x="641" y="607"/>
                  </a:lnTo>
                  <a:lnTo>
                    <a:pt x="633" y="588"/>
                  </a:lnTo>
                  <a:lnTo>
                    <a:pt x="627" y="568"/>
                  </a:lnTo>
                  <a:lnTo>
                    <a:pt x="622" y="550"/>
                  </a:lnTo>
                  <a:lnTo>
                    <a:pt x="618" y="536"/>
                  </a:lnTo>
                  <a:lnTo>
                    <a:pt x="617" y="511"/>
                  </a:lnTo>
                  <a:lnTo>
                    <a:pt x="617" y="503"/>
                  </a:lnTo>
                  <a:lnTo>
                    <a:pt x="617" y="503"/>
                  </a:lnTo>
                  <a:lnTo>
                    <a:pt x="614" y="454"/>
                  </a:lnTo>
                  <a:lnTo>
                    <a:pt x="610" y="409"/>
                  </a:lnTo>
                  <a:lnTo>
                    <a:pt x="604" y="367"/>
                  </a:lnTo>
                  <a:lnTo>
                    <a:pt x="594" y="328"/>
                  </a:lnTo>
                  <a:lnTo>
                    <a:pt x="583" y="292"/>
                  </a:lnTo>
                  <a:lnTo>
                    <a:pt x="570" y="258"/>
                  </a:lnTo>
                  <a:lnTo>
                    <a:pt x="555" y="227"/>
                  </a:lnTo>
                  <a:lnTo>
                    <a:pt x="539" y="198"/>
                  </a:lnTo>
                  <a:lnTo>
                    <a:pt x="521" y="174"/>
                  </a:lnTo>
                  <a:lnTo>
                    <a:pt x="503" y="149"/>
                  </a:lnTo>
                  <a:lnTo>
                    <a:pt x="482" y="128"/>
                  </a:lnTo>
                  <a:lnTo>
                    <a:pt x="463" y="109"/>
                  </a:lnTo>
                  <a:lnTo>
                    <a:pt x="440" y="91"/>
                  </a:lnTo>
                  <a:lnTo>
                    <a:pt x="419" y="76"/>
                  </a:lnTo>
                  <a:lnTo>
                    <a:pt x="396" y="63"/>
                  </a:lnTo>
                  <a:lnTo>
                    <a:pt x="373" y="50"/>
                  </a:lnTo>
                  <a:lnTo>
                    <a:pt x="352" y="41"/>
                  </a:lnTo>
                  <a:lnTo>
                    <a:pt x="329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7" y="8"/>
                  </a:lnTo>
                  <a:lnTo>
                    <a:pt x="209" y="3"/>
                  </a:lnTo>
                  <a:lnTo>
                    <a:pt x="180" y="0"/>
                  </a:lnTo>
                  <a:lnTo>
                    <a:pt x="156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3"/>
                  </a:lnTo>
                  <a:lnTo>
                    <a:pt x="96" y="6"/>
                  </a:lnTo>
                  <a:lnTo>
                    <a:pt x="83" y="10"/>
                  </a:lnTo>
                  <a:lnTo>
                    <a:pt x="71" y="16"/>
                  </a:lnTo>
                  <a:lnTo>
                    <a:pt x="60" y="23"/>
                  </a:lnTo>
                  <a:lnTo>
                    <a:pt x="49" y="31"/>
                  </a:lnTo>
                  <a:lnTo>
                    <a:pt x="41" y="39"/>
                  </a:lnTo>
                  <a:lnTo>
                    <a:pt x="31" y="49"/>
                  </a:lnTo>
                  <a:lnTo>
                    <a:pt x="23" y="60"/>
                  </a:lnTo>
                  <a:lnTo>
                    <a:pt x="16" y="71"/>
                  </a:lnTo>
                  <a:lnTo>
                    <a:pt x="11" y="83"/>
                  </a:lnTo>
                  <a:lnTo>
                    <a:pt x="6" y="96"/>
                  </a:lnTo>
                  <a:lnTo>
                    <a:pt x="3" y="109"/>
                  </a:lnTo>
                  <a:lnTo>
                    <a:pt x="2" y="122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2" y="149"/>
                  </a:lnTo>
                  <a:lnTo>
                    <a:pt x="3" y="162"/>
                  </a:lnTo>
                  <a:lnTo>
                    <a:pt x="6" y="175"/>
                  </a:lnTo>
                  <a:lnTo>
                    <a:pt x="11" y="188"/>
                  </a:lnTo>
                  <a:lnTo>
                    <a:pt x="16" y="200"/>
                  </a:lnTo>
                  <a:lnTo>
                    <a:pt x="23" y="211"/>
                  </a:lnTo>
                  <a:lnTo>
                    <a:pt x="31" y="221"/>
                  </a:lnTo>
                  <a:lnTo>
                    <a:pt x="41" y="230"/>
                  </a:lnTo>
                  <a:lnTo>
                    <a:pt x="49" y="240"/>
                  </a:lnTo>
                  <a:lnTo>
                    <a:pt x="60" y="248"/>
                  </a:lnTo>
                  <a:lnTo>
                    <a:pt x="71" y="255"/>
                  </a:lnTo>
                  <a:lnTo>
                    <a:pt x="83" y="260"/>
                  </a:lnTo>
                  <a:lnTo>
                    <a:pt x="96" y="265"/>
                  </a:lnTo>
                  <a:lnTo>
                    <a:pt x="109" y="268"/>
                  </a:lnTo>
                  <a:lnTo>
                    <a:pt x="122" y="269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54" y="271"/>
                  </a:lnTo>
                  <a:lnTo>
                    <a:pt x="172" y="271"/>
                  </a:lnTo>
                  <a:lnTo>
                    <a:pt x="190" y="273"/>
                  </a:lnTo>
                  <a:lnTo>
                    <a:pt x="206" y="276"/>
                  </a:lnTo>
                  <a:lnTo>
                    <a:pt x="221" y="281"/>
                  </a:lnTo>
                  <a:lnTo>
                    <a:pt x="234" y="286"/>
                  </a:lnTo>
                  <a:lnTo>
                    <a:pt x="247" y="292"/>
                  </a:lnTo>
                  <a:lnTo>
                    <a:pt x="260" y="299"/>
                  </a:lnTo>
                  <a:lnTo>
                    <a:pt x="269" y="307"/>
                  </a:lnTo>
                  <a:lnTo>
                    <a:pt x="281" y="315"/>
                  </a:lnTo>
                  <a:lnTo>
                    <a:pt x="299" y="333"/>
                  </a:lnTo>
                  <a:lnTo>
                    <a:pt x="313" y="352"/>
                  </a:lnTo>
                  <a:lnTo>
                    <a:pt x="326" y="373"/>
                  </a:lnTo>
                  <a:lnTo>
                    <a:pt x="336" y="393"/>
                  </a:lnTo>
                  <a:lnTo>
                    <a:pt x="342" y="412"/>
                  </a:lnTo>
                  <a:lnTo>
                    <a:pt x="349" y="432"/>
                  </a:lnTo>
                  <a:lnTo>
                    <a:pt x="352" y="448"/>
                  </a:lnTo>
                  <a:lnTo>
                    <a:pt x="357" y="474"/>
                  </a:lnTo>
                  <a:lnTo>
                    <a:pt x="359" y="484"/>
                  </a:lnTo>
                  <a:lnTo>
                    <a:pt x="359" y="484"/>
                  </a:lnTo>
                  <a:lnTo>
                    <a:pt x="362" y="542"/>
                  </a:lnTo>
                  <a:lnTo>
                    <a:pt x="367" y="588"/>
                  </a:lnTo>
                  <a:lnTo>
                    <a:pt x="372" y="628"/>
                  </a:lnTo>
                  <a:lnTo>
                    <a:pt x="372" y="628"/>
                  </a:lnTo>
                  <a:lnTo>
                    <a:pt x="380" y="662"/>
                  </a:lnTo>
                  <a:lnTo>
                    <a:pt x="390" y="695"/>
                  </a:lnTo>
                  <a:lnTo>
                    <a:pt x="403" y="726"/>
                  </a:lnTo>
                  <a:lnTo>
                    <a:pt x="417" y="753"/>
                  </a:lnTo>
                  <a:lnTo>
                    <a:pt x="433" y="777"/>
                  </a:lnTo>
                  <a:lnTo>
                    <a:pt x="450" y="800"/>
                  </a:lnTo>
                  <a:lnTo>
                    <a:pt x="469" y="821"/>
                  </a:lnTo>
                  <a:lnTo>
                    <a:pt x="489" y="841"/>
                  </a:lnTo>
                  <a:lnTo>
                    <a:pt x="510" y="859"/>
                  </a:lnTo>
                  <a:lnTo>
                    <a:pt x="532" y="873"/>
                  </a:lnTo>
                  <a:lnTo>
                    <a:pt x="555" y="888"/>
                  </a:lnTo>
                  <a:lnTo>
                    <a:pt x="578" y="899"/>
                  </a:lnTo>
                  <a:lnTo>
                    <a:pt x="602" y="911"/>
                  </a:lnTo>
                  <a:lnTo>
                    <a:pt x="625" y="919"/>
                  </a:lnTo>
                  <a:lnTo>
                    <a:pt x="649" y="927"/>
                  </a:lnTo>
                  <a:lnTo>
                    <a:pt x="674" y="933"/>
                  </a:lnTo>
                  <a:lnTo>
                    <a:pt x="696" y="940"/>
                  </a:lnTo>
                  <a:lnTo>
                    <a:pt x="721" y="943"/>
                  </a:lnTo>
                  <a:lnTo>
                    <a:pt x="764" y="950"/>
                  </a:lnTo>
                  <a:lnTo>
                    <a:pt x="807" y="953"/>
                  </a:lnTo>
                  <a:lnTo>
                    <a:pt x="842" y="954"/>
                  </a:lnTo>
                  <a:lnTo>
                    <a:pt x="873" y="953"/>
                  </a:lnTo>
                  <a:lnTo>
                    <a:pt x="898" y="953"/>
                  </a:lnTo>
                  <a:lnTo>
                    <a:pt x="917" y="950"/>
                  </a:lnTo>
                  <a:lnTo>
                    <a:pt x="917" y="950"/>
                  </a:lnTo>
                  <a:lnTo>
                    <a:pt x="958" y="946"/>
                  </a:lnTo>
                  <a:lnTo>
                    <a:pt x="995" y="941"/>
                  </a:lnTo>
                  <a:lnTo>
                    <a:pt x="912" y="698"/>
                  </a:lnTo>
                  <a:lnTo>
                    <a:pt x="912" y="698"/>
                  </a:lnTo>
                  <a:lnTo>
                    <a:pt x="896" y="703"/>
                  </a:lnTo>
                  <a:lnTo>
                    <a:pt x="881" y="704"/>
                  </a:lnTo>
                  <a:lnTo>
                    <a:pt x="855" y="708"/>
                  </a:lnTo>
                  <a:lnTo>
                    <a:pt x="838" y="709"/>
                  </a:lnTo>
                  <a:lnTo>
                    <a:pt x="831" y="709"/>
                  </a:lnTo>
                  <a:lnTo>
                    <a:pt x="831" y="709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Freeform: Shape 3"/>
            <p:cNvSpPr/>
            <p:nvPr/>
          </p:nvSpPr>
          <p:spPr bwMode="auto">
            <a:xfrm>
              <a:off x="2584693" y="2026180"/>
              <a:ext cx="1123612" cy="1327121"/>
            </a:xfrm>
            <a:custGeom>
              <a:avLst/>
              <a:gdLst>
                <a:gd name="T0" fmla="*/ 606 w 784"/>
                <a:gd name="T1" fmla="*/ 0 h 926"/>
                <a:gd name="T2" fmla="*/ 516 w 784"/>
                <a:gd name="T3" fmla="*/ 4 h 926"/>
                <a:gd name="T4" fmla="*/ 438 w 784"/>
                <a:gd name="T5" fmla="*/ 17 h 926"/>
                <a:gd name="T6" fmla="*/ 373 w 784"/>
                <a:gd name="T7" fmla="*/ 42 h 926"/>
                <a:gd name="T8" fmla="*/ 318 w 784"/>
                <a:gd name="T9" fmla="*/ 71 h 926"/>
                <a:gd name="T10" fmla="*/ 271 w 784"/>
                <a:gd name="T11" fmla="*/ 107 h 926"/>
                <a:gd name="T12" fmla="*/ 236 w 784"/>
                <a:gd name="T13" fmla="*/ 146 h 926"/>
                <a:gd name="T14" fmla="*/ 206 w 784"/>
                <a:gd name="T15" fmla="*/ 188 h 926"/>
                <a:gd name="T16" fmla="*/ 184 w 784"/>
                <a:gd name="T17" fmla="*/ 232 h 926"/>
                <a:gd name="T18" fmla="*/ 167 w 784"/>
                <a:gd name="T19" fmla="*/ 276 h 926"/>
                <a:gd name="T20" fmla="*/ 156 w 784"/>
                <a:gd name="T21" fmla="*/ 318 h 926"/>
                <a:gd name="T22" fmla="*/ 146 w 784"/>
                <a:gd name="T23" fmla="*/ 392 h 926"/>
                <a:gd name="T24" fmla="*/ 145 w 784"/>
                <a:gd name="T25" fmla="*/ 446 h 926"/>
                <a:gd name="T26" fmla="*/ 146 w 784"/>
                <a:gd name="T27" fmla="*/ 467 h 926"/>
                <a:gd name="T28" fmla="*/ 143 w 784"/>
                <a:gd name="T29" fmla="*/ 516 h 926"/>
                <a:gd name="T30" fmla="*/ 133 w 784"/>
                <a:gd name="T31" fmla="*/ 558 h 926"/>
                <a:gd name="T32" fmla="*/ 119 w 784"/>
                <a:gd name="T33" fmla="*/ 594 h 926"/>
                <a:gd name="T34" fmla="*/ 99 w 784"/>
                <a:gd name="T35" fmla="*/ 621 h 926"/>
                <a:gd name="T36" fmla="*/ 76 w 784"/>
                <a:gd name="T37" fmla="*/ 644 h 926"/>
                <a:gd name="T38" fmla="*/ 52 w 784"/>
                <a:gd name="T39" fmla="*/ 660 h 926"/>
                <a:gd name="T40" fmla="*/ 26 w 784"/>
                <a:gd name="T41" fmla="*/ 673 h 926"/>
                <a:gd name="T42" fmla="*/ 83 w 784"/>
                <a:gd name="T43" fmla="*/ 926 h 926"/>
                <a:gd name="T44" fmla="*/ 112 w 784"/>
                <a:gd name="T45" fmla="*/ 918 h 926"/>
                <a:gd name="T46" fmla="*/ 164 w 784"/>
                <a:gd name="T47" fmla="*/ 900 h 926"/>
                <a:gd name="T48" fmla="*/ 210 w 784"/>
                <a:gd name="T49" fmla="*/ 878 h 926"/>
                <a:gd name="T50" fmla="*/ 249 w 784"/>
                <a:gd name="T51" fmla="*/ 848 h 926"/>
                <a:gd name="T52" fmla="*/ 281 w 784"/>
                <a:gd name="T53" fmla="*/ 818 h 926"/>
                <a:gd name="T54" fmla="*/ 309 w 784"/>
                <a:gd name="T55" fmla="*/ 784 h 926"/>
                <a:gd name="T56" fmla="*/ 330 w 784"/>
                <a:gd name="T57" fmla="*/ 749 h 926"/>
                <a:gd name="T58" fmla="*/ 354 w 784"/>
                <a:gd name="T59" fmla="*/ 696 h 926"/>
                <a:gd name="T60" fmla="*/ 375 w 784"/>
                <a:gd name="T61" fmla="*/ 626 h 926"/>
                <a:gd name="T62" fmla="*/ 383 w 784"/>
                <a:gd name="T63" fmla="*/ 568 h 926"/>
                <a:gd name="T64" fmla="*/ 385 w 784"/>
                <a:gd name="T65" fmla="*/ 529 h 926"/>
                <a:gd name="T66" fmla="*/ 385 w 784"/>
                <a:gd name="T67" fmla="*/ 513 h 926"/>
                <a:gd name="T68" fmla="*/ 385 w 784"/>
                <a:gd name="T69" fmla="*/ 465 h 926"/>
                <a:gd name="T70" fmla="*/ 390 w 784"/>
                <a:gd name="T71" fmla="*/ 425 h 926"/>
                <a:gd name="T72" fmla="*/ 399 w 784"/>
                <a:gd name="T73" fmla="*/ 389 h 926"/>
                <a:gd name="T74" fmla="*/ 412 w 784"/>
                <a:gd name="T75" fmla="*/ 358 h 926"/>
                <a:gd name="T76" fmla="*/ 430 w 784"/>
                <a:gd name="T77" fmla="*/ 332 h 926"/>
                <a:gd name="T78" fmla="*/ 450 w 784"/>
                <a:gd name="T79" fmla="*/ 311 h 926"/>
                <a:gd name="T80" fmla="*/ 492 w 784"/>
                <a:gd name="T81" fmla="*/ 279 h 926"/>
                <a:gd name="T82" fmla="*/ 536 w 784"/>
                <a:gd name="T83" fmla="*/ 259 h 926"/>
                <a:gd name="T84" fmla="*/ 575 w 784"/>
                <a:gd name="T85" fmla="*/ 250 h 926"/>
                <a:gd name="T86" fmla="*/ 614 w 784"/>
                <a:gd name="T87" fmla="*/ 245 h 926"/>
                <a:gd name="T88" fmla="*/ 630 w 784"/>
                <a:gd name="T89" fmla="*/ 243 h 926"/>
                <a:gd name="T90" fmla="*/ 659 w 784"/>
                <a:gd name="T91" fmla="*/ 245 h 926"/>
                <a:gd name="T92" fmla="*/ 685 w 784"/>
                <a:gd name="T93" fmla="*/ 250 h 926"/>
                <a:gd name="T94" fmla="*/ 719 w 784"/>
                <a:gd name="T95" fmla="*/ 264 h 926"/>
                <a:gd name="T96" fmla="*/ 784 w 784"/>
                <a:gd name="T97" fmla="*/ 24 h 926"/>
                <a:gd name="T98" fmla="*/ 716 w 784"/>
                <a:gd name="T99" fmla="*/ 8 h 926"/>
                <a:gd name="T100" fmla="*/ 659 w 784"/>
                <a:gd name="T101" fmla="*/ 1 h 926"/>
                <a:gd name="T102" fmla="*/ 606 w 784"/>
                <a:gd name="T103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4" h="926">
                  <a:moveTo>
                    <a:pt x="606" y="0"/>
                  </a:moveTo>
                  <a:lnTo>
                    <a:pt x="606" y="0"/>
                  </a:lnTo>
                  <a:lnTo>
                    <a:pt x="560" y="0"/>
                  </a:lnTo>
                  <a:lnTo>
                    <a:pt x="516" y="4"/>
                  </a:lnTo>
                  <a:lnTo>
                    <a:pt x="476" y="9"/>
                  </a:lnTo>
                  <a:lnTo>
                    <a:pt x="438" y="17"/>
                  </a:lnTo>
                  <a:lnTo>
                    <a:pt x="404" y="29"/>
                  </a:lnTo>
                  <a:lnTo>
                    <a:pt x="373" y="42"/>
                  </a:lnTo>
                  <a:lnTo>
                    <a:pt x="344" y="55"/>
                  </a:lnTo>
                  <a:lnTo>
                    <a:pt x="318" y="71"/>
                  </a:lnTo>
                  <a:lnTo>
                    <a:pt x="294" y="87"/>
                  </a:lnTo>
                  <a:lnTo>
                    <a:pt x="271" y="107"/>
                  </a:lnTo>
                  <a:lnTo>
                    <a:pt x="252" y="125"/>
                  </a:lnTo>
                  <a:lnTo>
                    <a:pt x="236" y="146"/>
                  </a:lnTo>
                  <a:lnTo>
                    <a:pt x="219" y="167"/>
                  </a:lnTo>
                  <a:lnTo>
                    <a:pt x="206" y="188"/>
                  </a:lnTo>
                  <a:lnTo>
                    <a:pt x="193" y="209"/>
                  </a:lnTo>
                  <a:lnTo>
                    <a:pt x="184" y="232"/>
                  </a:lnTo>
                  <a:lnTo>
                    <a:pt x="175" y="253"/>
                  </a:lnTo>
                  <a:lnTo>
                    <a:pt x="167" y="276"/>
                  </a:lnTo>
                  <a:lnTo>
                    <a:pt x="161" y="297"/>
                  </a:lnTo>
                  <a:lnTo>
                    <a:pt x="156" y="318"/>
                  </a:lnTo>
                  <a:lnTo>
                    <a:pt x="149" y="357"/>
                  </a:lnTo>
                  <a:lnTo>
                    <a:pt x="146" y="392"/>
                  </a:lnTo>
                  <a:lnTo>
                    <a:pt x="145" y="423"/>
                  </a:lnTo>
                  <a:lnTo>
                    <a:pt x="145" y="446"/>
                  </a:lnTo>
                  <a:lnTo>
                    <a:pt x="146" y="467"/>
                  </a:lnTo>
                  <a:lnTo>
                    <a:pt x="146" y="467"/>
                  </a:lnTo>
                  <a:lnTo>
                    <a:pt x="146" y="493"/>
                  </a:lnTo>
                  <a:lnTo>
                    <a:pt x="143" y="516"/>
                  </a:lnTo>
                  <a:lnTo>
                    <a:pt x="140" y="538"/>
                  </a:lnTo>
                  <a:lnTo>
                    <a:pt x="133" y="558"/>
                  </a:lnTo>
                  <a:lnTo>
                    <a:pt x="127" y="576"/>
                  </a:lnTo>
                  <a:lnTo>
                    <a:pt x="119" y="594"/>
                  </a:lnTo>
                  <a:lnTo>
                    <a:pt x="109" y="608"/>
                  </a:lnTo>
                  <a:lnTo>
                    <a:pt x="99" y="621"/>
                  </a:lnTo>
                  <a:lnTo>
                    <a:pt x="88" y="633"/>
                  </a:lnTo>
                  <a:lnTo>
                    <a:pt x="76" y="644"/>
                  </a:lnTo>
                  <a:lnTo>
                    <a:pt x="63" y="654"/>
                  </a:lnTo>
                  <a:lnTo>
                    <a:pt x="52" y="660"/>
                  </a:lnTo>
                  <a:lnTo>
                    <a:pt x="39" y="668"/>
                  </a:lnTo>
                  <a:lnTo>
                    <a:pt x="26" y="673"/>
                  </a:lnTo>
                  <a:lnTo>
                    <a:pt x="0" y="683"/>
                  </a:lnTo>
                  <a:lnTo>
                    <a:pt x="83" y="926"/>
                  </a:lnTo>
                  <a:lnTo>
                    <a:pt x="83" y="926"/>
                  </a:lnTo>
                  <a:lnTo>
                    <a:pt x="112" y="918"/>
                  </a:lnTo>
                  <a:lnTo>
                    <a:pt x="138" y="910"/>
                  </a:lnTo>
                  <a:lnTo>
                    <a:pt x="164" y="900"/>
                  </a:lnTo>
                  <a:lnTo>
                    <a:pt x="188" y="889"/>
                  </a:lnTo>
                  <a:lnTo>
                    <a:pt x="210" y="878"/>
                  </a:lnTo>
                  <a:lnTo>
                    <a:pt x="231" y="863"/>
                  </a:lnTo>
                  <a:lnTo>
                    <a:pt x="249" y="848"/>
                  </a:lnTo>
                  <a:lnTo>
                    <a:pt x="266" y="834"/>
                  </a:lnTo>
                  <a:lnTo>
                    <a:pt x="281" y="818"/>
                  </a:lnTo>
                  <a:lnTo>
                    <a:pt x="296" y="801"/>
                  </a:lnTo>
                  <a:lnTo>
                    <a:pt x="309" y="784"/>
                  </a:lnTo>
                  <a:lnTo>
                    <a:pt x="320" y="767"/>
                  </a:lnTo>
                  <a:lnTo>
                    <a:pt x="330" y="749"/>
                  </a:lnTo>
                  <a:lnTo>
                    <a:pt x="339" y="732"/>
                  </a:lnTo>
                  <a:lnTo>
                    <a:pt x="354" y="696"/>
                  </a:lnTo>
                  <a:lnTo>
                    <a:pt x="365" y="660"/>
                  </a:lnTo>
                  <a:lnTo>
                    <a:pt x="375" y="626"/>
                  </a:lnTo>
                  <a:lnTo>
                    <a:pt x="380" y="595"/>
                  </a:lnTo>
                  <a:lnTo>
                    <a:pt x="383" y="568"/>
                  </a:lnTo>
                  <a:lnTo>
                    <a:pt x="385" y="545"/>
                  </a:lnTo>
                  <a:lnTo>
                    <a:pt x="385" y="529"/>
                  </a:lnTo>
                  <a:lnTo>
                    <a:pt x="385" y="513"/>
                  </a:lnTo>
                  <a:lnTo>
                    <a:pt x="385" y="513"/>
                  </a:lnTo>
                  <a:lnTo>
                    <a:pt x="385" y="488"/>
                  </a:lnTo>
                  <a:lnTo>
                    <a:pt x="385" y="465"/>
                  </a:lnTo>
                  <a:lnTo>
                    <a:pt x="386" y="444"/>
                  </a:lnTo>
                  <a:lnTo>
                    <a:pt x="390" y="425"/>
                  </a:lnTo>
                  <a:lnTo>
                    <a:pt x="395" y="407"/>
                  </a:lnTo>
                  <a:lnTo>
                    <a:pt x="399" y="389"/>
                  </a:lnTo>
                  <a:lnTo>
                    <a:pt x="406" y="373"/>
                  </a:lnTo>
                  <a:lnTo>
                    <a:pt x="412" y="358"/>
                  </a:lnTo>
                  <a:lnTo>
                    <a:pt x="421" y="345"/>
                  </a:lnTo>
                  <a:lnTo>
                    <a:pt x="430" y="332"/>
                  </a:lnTo>
                  <a:lnTo>
                    <a:pt x="440" y="321"/>
                  </a:lnTo>
                  <a:lnTo>
                    <a:pt x="450" y="311"/>
                  </a:lnTo>
                  <a:lnTo>
                    <a:pt x="471" y="293"/>
                  </a:lnTo>
                  <a:lnTo>
                    <a:pt x="492" y="279"/>
                  </a:lnTo>
                  <a:lnTo>
                    <a:pt x="515" y="267"/>
                  </a:lnTo>
                  <a:lnTo>
                    <a:pt x="536" y="259"/>
                  </a:lnTo>
                  <a:lnTo>
                    <a:pt x="557" y="253"/>
                  </a:lnTo>
                  <a:lnTo>
                    <a:pt x="575" y="250"/>
                  </a:lnTo>
                  <a:lnTo>
                    <a:pt x="602" y="245"/>
                  </a:lnTo>
                  <a:lnTo>
                    <a:pt x="614" y="245"/>
                  </a:lnTo>
                  <a:lnTo>
                    <a:pt x="614" y="245"/>
                  </a:lnTo>
                  <a:lnTo>
                    <a:pt x="630" y="243"/>
                  </a:lnTo>
                  <a:lnTo>
                    <a:pt x="645" y="243"/>
                  </a:lnTo>
                  <a:lnTo>
                    <a:pt x="659" y="245"/>
                  </a:lnTo>
                  <a:lnTo>
                    <a:pt x="672" y="246"/>
                  </a:lnTo>
                  <a:lnTo>
                    <a:pt x="685" y="250"/>
                  </a:lnTo>
                  <a:lnTo>
                    <a:pt x="696" y="254"/>
                  </a:lnTo>
                  <a:lnTo>
                    <a:pt x="719" y="264"/>
                  </a:lnTo>
                  <a:lnTo>
                    <a:pt x="784" y="24"/>
                  </a:lnTo>
                  <a:lnTo>
                    <a:pt x="784" y="24"/>
                  </a:lnTo>
                  <a:lnTo>
                    <a:pt x="748" y="16"/>
                  </a:lnTo>
                  <a:lnTo>
                    <a:pt x="716" y="8"/>
                  </a:lnTo>
                  <a:lnTo>
                    <a:pt x="685" y="3"/>
                  </a:lnTo>
                  <a:lnTo>
                    <a:pt x="659" y="1"/>
                  </a:lnTo>
                  <a:lnTo>
                    <a:pt x="620" y="0"/>
                  </a:lnTo>
                  <a:lnTo>
                    <a:pt x="606" y="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Freeform: Shape 4"/>
            <p:cNvSpPr/>
            <p:nvPr/>
          </p:nvSpPr>
          <p:spPr bwMode="auto">
            <a:xfrm>
              <a:off x="3606678" y="2060575"/>
              <a:ext cx="1473308" cy="1314222"/>
            </a:xfrm>
            <a:custGeom>
              <a:avLst/>
              <a:gdLst>
                <a:gd name="T0" fmla="*/ 591 w 1028"/>
                <a:gd name="T1" fmla="*/ 670 h 917"/>
                <a:gd name="T2" fmla="*/ 550 w 1028"/>
                <a:gd name="T3" fmla="*/ 669 h 917"/>
                <a:gd name="T4" fmla="*/ 515 w 1028"/>
                <a:gd name="T5" fmla="*/ 664 h 917"/>
                <a:gd name="T6" fmla="*/ 484 w 1028"/>
                <a:gd name="T7" fmla="*/ 656 h 917"/>
                <a:gd name="T8" fmla="*/ 458 w 1028"/>
                <a:gd name="T9" fmla="*/ 644 h 917"/>
                <a:gd name="T10" fmla="*/ 435 w 1028"/>
                <a:gd name="T11" fmla="*/ 630 h 917"/>
                <a:gd name="T12" fmla="*/ 401 w 1028"/>
                <a:gd name="T13" fmla="*/ 596 h 917"/>
                <a:gd name="T14" fmla="*/ 378 w 1028"/>
                <a:gd name="T15" fmla="*/ 560 h 917"/>
                <a:gd name="T16" fmla="*/ 367 w 1028"/>
                <a:gd name="T17" fmla="*/ 523 h 917"/>
                <a:gd name="T18" fmla="*/ 361 w 1028"/>
                <a:gd name="T19" fmla="*/ 477 h 917"/>
                <a:gd name="T20" fmla="*/ 361 w 1028"/>
                <a:gd name="T21" fmla="*/ 461 h 917"/>
                <a:gd name="T22" fmla="*/ 356 w 1028"/>
                <a:gd name="T23" fmla="*/ 393 h 917"/>
                <a:gd name="T24" fmla="*/ 351 w 1028"/>
                <a:gd name="T25" fmla="*/ 346 h 917"/>
                <a:gd name="T26" fmla="*/ 336 w 1028"/>
                <a:gd name="T27" fmla="*/ 271 h 917"/>
                <a:gd name="T28" fmla="*/ 312 w 1028"/>
                <a:gd name="T29" fmla="*/ 206 h 917"/>
                <a:gd name="T30" fmla="*/ 281 w 1028"/>
                <a:gd name="T31" fmla="*/ 151 h 917"/>
                <a:gd name="T32" fmla="*/ 244 w 1028"/>
                <a:gd name="T33" fmla="*/ 105 h 917"/>
                <a:gd name="T34" fmla="*/ 201 w 1028"/>
                <a:gd name="T35" fmla="*/ 70 h 917"/>
                <a:gd name="T36" fmla="*/ 156 w 1028"/>
                <a:gd name="T37" fmla="*/ 41 h 917"/>
                <a:gd name="T38" fmla="*/ 111 w 1028"/>
                <a:gd name="T39" fmla="*/ 18 h 917"/>
                <a:gd name="T40" fmla="*/ 65 w 1028"/>
                <a:gd name="T41" fmla="*/ 0 h 917"/>
                <a:gd name="T42" fmla="*/ 0 w 1028"/>
                <a:gd name="T43" fmla="*/ 240 h 917"/>
                <a:gd name="T44" fmla="*/ 23 w 1028"/>
                <a:gd name="T45" fmla="*/ 255 h 917"/>
                <a:gd name="T46" fmla="*/ 41 w 1028"/>
                <a:gd name="T47" fmla="*/ 271 h 917"/>
                <a:gd name="T48" fmla="*/ 72 w 1028"/>
                <a:gd name="T49" fmla="*/ 313 h 917"/>
                <a:gd name="T50" fmla="*/ 93 w 1028"/>
                <a:gd name="T51" fmla="*/ 360 h 917"/>
                <a:gd name="T52" fmla="*/ 106 w 1028"/>
                <a:gd name="T53" fmla="*/ 407 h 917"/>
                <a:gd name="T54" fmla="*/ 114 w 1028"/>
                <a:gd name="T55" fmla="*/ 451 h 917"/>
                <a:gd name="T56" fmla="*/ 117 w 1028"/>
                <a:gd name="T57" fmla="*/ 514 h 917"/>
                <a:gd name="T58" fmla="*/ 117 w 1028"/>
                <a:gd name="T59" fmla="*/ 524 h 917"/>
                <a:gd name="T60" fmla="*/ 127 w 1028"/>
                <a:gd name="T61" fmla="*/ 599 h 917"/>
                <a:gd name="T62" fmla="*/ 145 w 1028"/>
                <a:gd name="T63" fmla="*/ 662 h 917"/>
                <a:gd name="T64" fmla="*/ 171 w 1028"/>
                <a:gd name="T65" fmla="*/ 719 h 917"/>
                <a:gd name="T66" fmla="*/ 201 w 1028"/>
                <a:gd name="T67" fmla="*/ 764 h 917"/>
                <a:gd name="T68" fmla="*/ 239 w 1028"/>
                <a:gd name="T69" fmla="*/ 803 h 917"/>
                <a:gd name="T70" fmla="*/ 278 w 1028"/>
                <a:gd name="T71" fmla="*/ 836 h 917"/>
                <a:gd name="T72" fmla="*/ 320 w 1028"/>
                <a:gd name="T73" fmla="*/ 860 h 917"/>
                <a:gd name="T74" fmla="*/ 364 w 1028"/>
                <a:gd name="T75" fmla="*/ 880 h 917"/>
                <a:gd name="T76" fmla="*/ 406 w 1028"/>
                <a:gd name="T77" fmla="*/ 894 h 917"/>
                <a:gd name="T78" fmla="*/ 487 w 1028"/>
                <a:gd name="T79" fmla="*/ 911 h 917"/>
                <a:gd name="T80" fmla="*/ 550 w 1028"/>
                <a:gd name="T81" fmla="*/ 917 h 917"/>
                <a:gd name="T82" fmla="*/ 591 w 1028"/>
                <a:gd name="T83" fmla="*/ 917 h 917"/>
                <a:gd name="T84" fmla="*/ 606 w 1028"/>
                <a:gd name="T85" fmla="*/ 917 h 917"/>
                <a:gd name="T86" fmla="*/ 669 w 1028"/>
                <a:gd name="T87" fmla="*/ 914 h 917"/>
                <a:gd name="T88" fmla="*/ 732 w 1028"/>
                <a:gd name="T89" fmla="*/ 906 h 917"/>
                <a:gd name="T90" fmla="*/ 802 w 1028"/>
                <a:gd name="T91" fmla="*/ 886 h 917"/>
                <a:gd name="T92" fmla="*/ 857 w 1028"/>
                <a:gd name="T93" fmla="*/ 863 h 917"/>
                <a:gd name="T94" fmla="*/ 895 w 1028"/>
                <a:gd name="T95" fmla="*/ 842 h 917"/>
                <a:gd name="T96" fmla="*/ 929 w 1028"/>
                <a:gd name="T97" fmla="*/ 818 h 917"/>
                <a:gd name="T98" fmla="*/ 961 w 1028"/>
                <a:gd name="T99" fmla="*/ 787 h 917"/>
                <a:gd name="T100" fmla="*/ 990 w 1028"/>
                <a:gd name="T101" fmla="*/ 753 h 917"/>
                <a:gd name="T102" fmla="*/ 1016 w 1028"/>
                <a:gd name="T103" fmla="*/ 711 h 917"/>
                <a:gd name="T104" fmla="*/ 810 w 1028"/>
                <a:gd name="T105" fmla="*/ 544 h 917"/>
                <a:gd name="T106" fmla="*/ 800 w 1028"/>
                <a:gd name="T107" fmla="*/ 566 h 917"/>
                <a:gd name="T108" fmla="*/ 787 w 1028"/>
                <a:gd name="T109" fmla="*/ 589 h 917"/>
                <a:gd name="T110" fmla="*/ 770 w 1028"/>
                <a:gd name="T111" fmla="*/ 612 h 917"/>
                <a:gd name="T112" fmla="*/ 745 w 1028"/>
                <a:gd name="T113" fmla="*/ 631 h 917"/>
                <a:gd name="T114" fmla="*/ 718 w 1028"/>
                <a:gd name="T115" fmla="*/ 648 h 917"/>
                <a:gd name="T116" fmla="*/ 682 w 1028"/>
                <a:gd name="T117" fmla="*/ 661 h 917"/>
                <a:gd name="T118" fmla="*/ 641 w 1028"/>
                <a:gd name="T119" fmla="*/ 669 h 917"/>
                <a:gd name="T120" fmla="*/ 591 w 1028"/>
                <a:gd name="T121" fmla="*/ 67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8" h="917">
                  <a:moveTo>
                    <a:pt x="591" y="670"/>
                  </a:moveTo>
                  <a:lnTo>
                    <a:pt x="591" y="670"/>
                  </a:lnTo>
                  <a:lnTo>
                    <a:pt x="570" y="670"/>
                  </a:lnTo>
                  <a:lnTo>
                    <a:pt x="550" y="669"/>
                  </a:lnTo>
                  <a:lnTo>
                    <a:pt x="533" y="667"/>
                  </a:lnTo>
                  <a:lnTo>
                    <a:pt x="515" y="664"/>
                  </a:lnTo>
                  <a:lnTo>
                    <a:pt x="498" y="661"/>
                  </a:lnTo>
                  <a:lnTo>
                    <a:pt x="484" y="656"/>
                  </a:lnTo>
                  <a:lnTo>
                    <a:pt x="471" y="649"/>
                  </a:lnTo>
                  <a:lnTo>
                    <a:pt x="458" y="644"/>
                  </a:lnTo>
                  <a:lnTo>
                    <a:pt x="447" y="638"/>
                  </a:lnTo>
                  <a:lnTo>
                    <a:pt x="435" y="630"/>
                  </a:lnTo>
                  <a:lnTo>
                    <a:pt x="416" y="613"/>
                  </a:lnTo>
                  <a:lnTo>
                    <a:pt x="401" y="596"/>
                  </a:lnTo>
                  <a:lnTo>
                    <a:pt x="388" y="578"/>
                  </a:lnTo>
                  <a:lnTo>
                    <a:pt x="378" y="560"/>
                  </a:lnTo>
                  <a:lnTo>
                    <a:pt x="372" y="540"/>
                  </a:lnTo>
                  <a:lnTo>
                    <a:pt x="367" y="523"/>
                  </a:lnTo>
                  <a:lnTo>
                    <a:pt x="362" y="506"/>
                  </a:lnTo>
                  <a:lnTo>
                    <a:pt x="361" y="477"/>
                  </a:lnTo>
                  <a:lnTo>
                    <a:pt x="361" y="461"/>
                  </a:lnTo>
                  <a:lnTo>
                    <a:pt x="361" y="461"/>
                  </a:lnTo>
                  <a:lnTo>
                    <a:pt x="359" y="432"/>
                  </a:lnTo>
                  <a:lnTo>
                    <a:pt x="356" y="393"/>
                  </a:lnTo>
                  <a:lnTo>
                    <a:pt x="351" y="346"/>
                  </a:lnTo>
                  <a:lnTo>
                    <a:pt x="351" y="346"/>
                  </a:lnTo>
                  <a:lnTo>
                    <a:pt x="344" y="307"/>
                  </a:lnTo>
                  <a:lnTo>
                    <a:pt x="336" y="271"/>
                  </a:lnTo>
                  <a:lnTo>
                    <a:pt x="325" y="237"/>
                  </a:lnTo>
                  <a:lnTo>
                    <a:pt x="312" y="206"/>
                  </a:lnTo>
                  <a:lnTo>
                    <a:pt x="297" y="177"/>
                  </a:lnTo>
                  <a:lnTo>
                    <a:pt x="281" y="151"/>
                  </a:lnTo>
                  <a:lnTo>
                    <a:pt x="263" y="127"/>
                  </a:lnTo>
                  <a:lnTo>
                    <a:pt x="244" y="105"/>
                  </a:lnTo>
                  <a:lnTo>
                    <a:pt x="223" y="86"/>
                  </a:lnTo>
                  <a:lnTo>
                    <a:pt x="201" y="70"/>
                  </a:lnTo>
                  <a:lnTo>
                    <a:pt x="179" y="54"/>
                  </a:lnTo>
                  <a:lnTo>
                    <a:pt x="156" y="41"/>
                  </a:lnTo>
                  <a:lnTo>
                    <a:pt x="133" y="28"/>
                  </a:lnTo>
                  <a:lnTo>
                    <a:pt x="111" y="18"/>
                  </a:lnTo>
                  <a:lnTo>
                    <a:pt x="88" y="8"/>
                  </a:lnTo>
                  <a:lnTo>
                    <a:pt x="65" y="0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12" y="247"/>
                  </a:lnTo>
                  <a:lnTo>
                    <a:pt x="23" y="255"/>
                  </a:lnTo>
                  <a:lnTo>
                    <a:pt x="33" y="263"/>
                  </a:lnTo>
                  <a:lnTo>
                    <a:pt x="41" y="271"/>
                  </a:lnTo>
                  <a:lnTo>
                    <a:pt x="57" y="290"/>
                  </a:lnTo>
                  <a:lnTo>
                    <a:pt x="72" y="313"/>
                  </a:lnTo>
                  <a:lnTo>
                    <a:pt x="83" y="336"/>
                  </a:lnTo>
                  <a:lnTo>
                    <a:pt x="93" y="360"/>
                  </a:lnTo>
                  <a:lnTo>
                    <a:pt x="99" y="383"/>
                  </a:lnTo>
                  <a:lnTo>
                    <a:pt x="106" y="407"/>
                  </a:lnTo>
                  <a:lnTo>
                    <a:pt x="111" y="430"/>
                  </a:lnTo>
                  <a:lnTo>
                    <a:pt x="114" y="451"/>
                  </a:lnTo>
                  <a:lnTo>
                    <a:pt x="117" y="489"/>
                  </a:lnTo>
                  <a:lnTo>
                    <a:pt x="117" y="514"/>
                  </a:lnTo>
                  <a:lnTo>
                    <a:pt x="117" y="524"/>
                  </a:lnTo>
                  <a:lnTo>
                    <a:pt x="117" y="524"/>
                  </a:lnTo>
                  <a:lnTo>
                    <a:pt x="120" y="562"/>
                  </a:lnTo>
                  <a:lnTo>
                    <a:pt x="127" y="599"/>
                  </a:lnTo>
                  <a:lnTo>
                    <a:pt x="135" y="631"/>
                  </a:lnTo>
                  <a:lnTo>
                    <a:pt x="145" y="662"/>
                  </a:lnTo>
                  <a:lnTo>
                    <a:pt x="156" y="691"/>
                  </a:lnTo>
                  <a:lnTo>
                    <a:pt x="171" y="719"/>
                  </a:lnTo>
                  <a:lnTo>
                    <a:pt x="185" y="743"/>
                  </a:lnTo>
                  <a:lnTo>
                    <a:pt x="201" y="764"/>
                  </a:lnTo>
                  <a:lnTo>
                    <a:pt x="219" y="786"/>
                  </a:lnTo>
                  <a:lnTo>
                    <a:pt x="239" y="803"/>
                  </a:lnTo>
                  <a:lnTo>
                    <a:pt x="258" y="820"/>
                  </a:lnTo>
                  <a:lnTo>
                    <a:pt x="278" y="836"/>
                  </a:lnTo>
                  <a:lnTo>
                    <a:pt x="299" y="849"/>
                  </a:lnTo>
                  <a:lnTo>
                    <a:pt x="320" y="860"/>
                  </a:lnTo>
                  <a:lnTo>
                    <a:pt x="343" y="872"/>
                  </a:lnTo>
                  <a:lnTo>
                    <a:pt x="364" y="880"/>
                  </a:lnTo>
                  <a:lnTo>
                    <a:pt x="385" y="888"/>
                  </a:lnTo>
                  <a:lnTo>
                    <a:pt x="406" y="894"/>
                  </a:lnTo>
                  <a:lnTo>
                    <a:pt x="448" y="904"/>
                  </a:lnTo>
                  <a:lnTo>
                    <a:pt x="487" y="911"/>
                  </a:lnTo>
                  <a:lnTo>
                    <a:pt x="521" y="915"/>
                  </a:lnTo>
                  <a:lnTo>
                    <a:pt x="550" y="917"/>
                  </a:lnTo>
                  <a:lnTo>
                    <a:pt x="572" y="917"/>
                  </a:lnTo>
                  <a:lnTo>
                    <a:pt x="591" y="917"/>
                  </a:lnTo>
                  <a:lnTo>
                    <a:pt x="591" y="917"/>
                  </a:lnTo>
                  <a:lnTo>
                    <a:pt x="606" y="917"/>
                  </a:lnTo>
                  <a:lnTo>
                    <a:pt x="643" y="917"/>
                  </a:lnTo>
                  <a:lnTo>
                    <a:pt x="669" y="914"/>
                  </a:lnTo>
                  <a:lnTo>
                    <a:pt x="700" y="911"/>
                  </a:lnTo>
                  <a:lnTo>
                    <a:pt x="732" y="906"/>
                  </a:lnTo>
                  <a:lnTo>
                    <a:pt x="766" y="898"/>
                  </a:lnTo>
                  <a:lnTo>
                    <a:pt x="802" y="886"/>
                  </a:lnTo>
                  <a:lnTo>
                    <a:pt x="839" y="872"/>
                  </a:lnTo>
                  <a:lnTo>
                    <a:pt x="857" y="863"/>
                  </a:lnTo>
                  <a:lnTo>
                    <a:pt x="875" y="854"/>
                  </a:lnTo>
                  <a:lnTo>
                    <a:pt x="895" y="842"/>
                  </a:lnTo>
                  <a:lnTo>
                    <a:pt x="911" y="831"/>
                  </a:lnTo>
                  <a:lnTo>
                    <a:pt x="929" y="818"/>
                  </a:lnTo>
                  <a:lnTo>
                    <a:pt x="945" y="803"/>
                  </a:lnTo>
                  <a:lnTo>
                    <a:pt x="961" y="787"/>
                  </a:lnTo>
                  <a:lnTo>
                    <a:pt x="976" y="771"/>
                  </a:lnTo>
                  <a:lnTo>
                    <a:pt x="990" y="753"/>
                  </a:lnTo>
                  <a:lnTo>
                    <a:pt x="1003" y="732"/>
                  </a:lnTo>
                  <a:lnTo>
                    <a:pt x="1016" y="711"/>
                  </a:lnTo>
                  <a:lnTo>
                    <a:pt x="1028" y="688"/>
                  </a:lnTo>
                  <a:lnTo>
                    <a:pt x="810" y="544"/>
                  </a:lnTo>
                  <a:lnTo>
                    <a:pt x="810" y="544"/>
                  </a:lnTo>
                  <a:lnTo>
                    <a:pt x="800" y="566"/>
                  </a:lnTo>
                  <a:lnTo>
                    <a:pt x="794" y="578"/>
                  </a:lnTo>
                  <a:lnTo>
                    <a:pt x="787" y="589"/>
                  </a:lnTo>
                  <a:lnTo>
                    <a:pt x="778" y="600"/>
                  </a:lnTo>
                  <a:lnTo>
                    <a:pt x="770" y="612"/>
                  </a:lnTo>
                  <a:lnTo>
                    <a:pt x="758" y="622"/>
                  </a:lnTo>
                  <a:lnTo>
                    <a:pt x="745" y="631"/>
                  </a:lnTo>
                  <a:lnTo>
                    <a:pt x="732" y="639"/>
                  </a:lnTo>
                  <a:lnTo>
                    <a:pt x="718" y="648"/>
                  </a:lnTo>
                  <a:lnTo>
                    <a:pt x="701" y="654"/>
                  </a:lnTo>
                  <a:lnTo>
                    <a:pt x="682" y="661"/>
                  </a:lnTo>
                  <a:lnTo>
                    <a:pt x="662" y="665"/>
                  </a:lnTo>
                  <a:lnTo>
                    <a:pt x="641" y="669"/>
                  </a:lnTo>
                  <a:lnTo>
                    <a:pt x="617" y="670"/>
                  </a:lnTo>
                  <a:lnTo>
                    <a:pt x="591" y="670"/>
                  </a:lnTo>
                  <a:lnTo>
                    <a:pt x="591" y="670"/>
                  </a:ln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Freeform: Shape 5"/>
            <p:cNvSpPr/>
            <p:nvPr/>
          </p:nvSpPr>
          <p:spPr bwMode="auto">
            <a:xfrm>
              <a:off x="4767553" y="2026180"/>
              <a:ext cx="1589396" cy="1329986"/>
            </a:xfrm>
            <a:custGeom>
              <a:avLst/>
              <a:gdLst>
                <a:gd name="T0" fmla="*/ 946 w 1109"/>
                <a:gd name="T1" fmla="*/ 446 h 928"/>
                <a:gd name="T2" fmla="*/ 942 w 1109"/>
                <a:gd name="T3" fmla="*/ 357 h 928"/>
                <a:gd name="T4" fmla="*/ 924 w 1109"/>
                <a:gd name="T5" fmla="*/ 276 h 928"/>
                <a:gd name="T6" fmla="*/ 898 w 1109"/>
                <a:gd name="T7" fmla="*/ 209 h 928"/>
                <a:gd name="T8" fmla="*/ 857 w 1109"/>
                <a:gd name="T9" fmla="*/ 146 h 928"/>
                <a:gd name="T10" fmla="*/ 799 w 1109"/>
                <a:gd name="T11" fmla="*/ 87 h 928"/>
                <a:gd name="T12" fmla="*/ 719 w 1109"/>
                <a:gd name="T13" fmla="*/ 42 h 928"/>
                <a:gd name="T14" fmla="*/ 615 w 1109"/>
                <a:gd name="T15" fmla="*/ 9 h 928"/>
                <a:gd name="T16" fmla="*/ 485 w 1109"/>
                <a:gd name="T17" fmla="*/ 0 h 928"/>
                <a:gd name="T18" fmla="*/ 446 w 1109"/>
                <a:gd name="T19" fmla="*/ 0 h 928"/>
                <a:gd name="T20" fmla="*/ 351 w 1109"/>
                <a:gd name="T21" fmla="*/ 13 h 928"/>
                <a:gd name="T22" fmla="*/ 250 w 1109"/>
                <a:gd name="T23" fmla="*/ 47 h 928"/>
                <a:gd name="T24" fmla="*/ 188 w 1109"/>
                <a:gd name="T25" fmla="*/ 81 h 928"/>
                <a:gd name="T26" fmla="*/ 132 w 1109"/>
                <a:gd name="T27" fmla="*/ 128 h 928"/>
                <a:gd name="T28" fmla="*/ 81 w 1109"/>
                <a:gd name="T29" fmla="*/ 191 h 928"/>
                <a:gd name="T30" fmla="*/ 44 w 1109"/>
                <a:gd name="T31" fmla="*/ 271 h 928"/>
                <a:gd name="T32" fmla="*/ 21 w 1109"/>
                <a:gd name="T33" fmla="*/ 370 h 928"/>
                <a:gd name="T34" fmla="*/ 13 w 1109"/>
                <a:gd name="T35" fmla="*/ 456 h 928"/>
                <a:gd name="T36" fmla="*/ 13 w 1109"/>
                <a:gd name="T37" fmla="*/ 496 h 928"/>
                <a:gd name="T38" fmla="*/ 0 w 1109"/>
                <a:gd name="T39" fmla="*/ 568 h 928"/>
                <a:gd name="T40" fmla="*/ 231 w 1109"/>
                <a:gd name="T41" fmla="*/ 676 h 928"/>
                <a:gd name="T42" fmla="*/ 247 w 1109"/>
                <a:gd name="T43" fmla="*/ 616 h 928"/>
                <a:gd name="T44" fmla="*/ 255 w 1109"/>
                <a:gd name="T45" fmla="*/ 548 h 928"/>
                <a:gd name="T46" fmla="*/ 257 w 1109"/>
                <a:gd name="T47" fmla="*/ 498 h 928"/>
                <a:gd name="T48" fmla="*/ 271 w 1109"/>
                <a:gd name="T49" fmla="*/ 417 h 928"/>
                <a:gd name="T50" fmla="*/ 305 w 1109"/>
                <a:gd name="T51" fmla="*/ 331 h 928"/>
                <a:gd name="T52" fmla="*/ 333 w 1109"/>
                <a:gd name="T53" fmla="*/ 293 h 928"/>
                <a:gd name="T54" fmla="*/ 370 w 1109"/>
                <a:gd name="T55" fmla="*/ 264 h 928"/>
                <a:gd name="T56" fmla="*/ 419 w 1109"/>
                <a:gd name="T57" fmla="*/ 248 h 928"/>
                <a:gd name="T58" fmla="*/ 479 w 1109"/>
                <a:gd name="T59" fmla="*/ 245 h 928"/>
                <a:gd name="T60" fmla="*/ 516 w 1109"/>
                <a:gd name="T61" fmla="*/ 250 h 928"/>
                <a:gd name="T62" fmla="*/ 576 w 1109"/>
                <a:gd name="T63" fmla="*/ 267 h 928"/>
                <a:gd name="T64" fmla="*/ 643 w 1109"/>
                <a:gd name="T65" fmla="*/ 311 h 928"/>
                <a:gd name="T66" fmla="*/ 670 w 1109"/>
                <a:gd name="T67" fmla="*/ 345 h 928"/>
                <a:gd name="T68" fmla="*/ 692 w 1109"/>
                <a:gd name="T69" fmla="*/ 389 h 928"/>
                <a:gd name="T70" fmla="*/ 705 w 1109"/>
                <a:gd name="T71" fmla="*/ 444 h 928"/>
                <a:gd name="T72" fmla="*/ 706 w 1109"/>
                <a:gd name="T73" fmla="*/ 513 h 928"/>
                <a:gd name="T74" fmla="*/ 706 w 1109"/>
                <a:gd name="T75" fmla="*/ 547 h 928"/>
                <a:gd name="T76" fmla="*/ 718 w 1109"/>
                <a:gd name="T77" fmla="*/ 629 h 928"/>
                <a:gd name="T78" fmla="*/ 747 w 1109"/>
                <a:gd name="T79" fmla="*/ 717 h 928"/>
                <a:gd name="T80" fmla="*/ 776 w 1109"/>
                <a:gd name="T81" fmla="*/ 772 h 928"/>
                <a:gd name="T82" fmla="*/ 817 w 1109"/>
                <a:gd name="T83" fmla="*/ 824 h 928"/>
                <a:gd name="T84" fmla="*/ 870 w 1109"/>
                <a:gd name="T85" fmla="*/ 870 h 928"/>
                <a:gd name="T86" fmla="*/ 938 w 1109"/>
                <a:gd name="T87" fmla="*/ 905 h 928"/>
                <a:gd name="T88" fmla="*/ 1024 w 1109"/>
                <a:gd name="T89" fmla="*/ 928 h 928"/>
                <a:gd name="T90" fmla="*/ 1081 w 1109"/>
                <a:gd name="T91" fmla="*/ 680 h 928"/>
                <a:gd name="T92" fmla="*/ 1039 w 1109"/>
                <a:gd name="T93" fmla="*/ 660 h 928"/>
                <a:gd name="T94" fmla="*/ 1000 w 1109"/>
                <a:gd name="T95" fmla="*/ 629 h 928"/>
                <a:gd name="T96" fmla="*/ 969 w 1109"/>
                <a:gd name="T97" fmla="*/ 584 h 928"/>
                <a:gd name="T98" fmla="*/ 950 w 1109"/>
                <a:gd name="T99" fmla="*/ 521 h 928"/>
                <a:gd name="T100" fmla="*/ 946 w 1109"/>
                <a:gd name="T101" fmla="*/ 46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09" h="928">
                  <a:moveTo>
                    <a:pt x="946" y="467"/>
                  </a:moveTo>
                  <a:lnTo>
                    <a:pt x="946" y="467"/>
                  </a:lnTo>
                  <a:lnTo>
                    <a:pt x="946" y="446"/>
                  </a:lnTo>
                  <a:lnTo>
                    <a:pt x="946" y="423"/>
                  </a:lnTo>
                  <a:lnTo>
                    <a:pt x="946" y="392"/>
                  </a:lnTo>
                  <a:lnTo>
                    <a:pt x="942" y="357"/>
                  </a:lnTo>
                  <a:lnTo>
                    <a:pt x="935" y="318"/>
                  </a:lnTo>
                  <a:lnTo>
                    <a:pt x="930" y="297"/>
                  </a:lnTo>
                  <a:lnTo>
                    <a:pt x="924" y="276"/>
                  </a:lnTo>
                  <a:lnTo>
                    <a:pt x="917" y="253"/>
                  </a:lnTo>
                  <a:lnTo>
                    <a:pt x="907" y="232"/>
                  </a:lnTo>
                  <a:lnTo>
                    <a:pt x="898" y="209"/>
                  </a:lnTo>
                  <a:lnTo>
                    <a:pt x="886" y="188"/>
                  </a:lnTo>
                  <a:lnTo>
                    <a:pt x="872" y="167"/>
                  </a:lnTo>
                  <a:lnTo>
                    <a:pt x="857" y="146"/>
                  </a:lnTo>
                  <a:lnTo>
                    <a:pt x="839" y="125"/>
                  </a:lnTo>
                  <a:lnTo>
                    <a:pt x="820" y="107"/>
                  </a:lnTo>
                  <a:lnTo>
                    <a:pt x="799" y="87"/>
                  </a:lnTo>
                  <a:lnTo>
                    <a:pt x="774" y="71"/>
                  </a:lnTo>
                  <a:lnTo>
                    <a:pt x="748" y="55"/>
                  </a:lnTo>
                  <a:lnTo>
                    <a:pt x="719" y="42"/>
                  </a:lnTo>
                  <a:lnTo>
                    <a:pt x="687" y="29"/>
                  </a:lnTo>
                  <a:lnTo>
                    <a:pt x="653" y="17"/>
                  </a:lnTo>
                  <a:lnTo>
                    <a:pt x="615" y="9"/>
                  </a:lnTo>
                  <a:lnTo>
                    <a:pt x="575" y="4"/>
                  </a:lnTo>
                  <a:lnTo>
                    <a:pt x="532" y="0"/>
                  </a:lnTo>
                  <a:lnTo>
                    <a:pt x="485" y="0"/>
                  </a:lnTo>
                  <a:lnTo>
                    <a:pt x="485" y="0"/>
                  </a:lnTo>
                  <a:lnTo>
                    <a:pt x="468" y="0"/>
                  </a:lnTo>
                  <a:lnTo>
                    <a:pt x="446" y="0"/>
                  </a:lnTo>
                  <a:lnTo>
                    <a:pt x="419" y="1"/>
                  </a:lnTo>
                  <a:lnTo>
                    <a:pt x="388" y="6"/>
                  </a:lnTo>
                  <a:lnTo>
                    <a:pt x="351" y="13"/>
                  </a:lnTo>
                  <a:lnTo>
                    <a:pt x="312" y="24"/>
                  </a:lnTo>
                  <a:lnTo>
                    <a:pt x="271" y="39"/>
                  </a:lnTo>
                  <a:lnTo>
                    <a:pt x="250" y="47"/>
                  </a:lnTo>
                  <a:lnTo>
                    <a:pt x="229" y="56"/>
                  </a:lnTo>
                  <a:lnTo>
                    <a:pt x="208" y="68"/>
                  </a:lnTo>
                  <a:lnTo>
                    <a:pt x="188" y="81"/>
                  </a:lnTo>
                  <a:lnTo>
                    <a:pt x="169" y="95"/>
                  </a:lnTo>
                  <a:lnTo>
                    <a:pt x="149" y="110"/>
                  </a:lnTo>
                  <a:lnTo>
                    <a:pt x="132" y="128"/>
                  </a:lnTo>
                  <a:lnTo>
                    <a:pt x="114" y="147"/>
                  </a:lnTo>
                  <a:lnTo>
                    <a:pt x="96" y="168"/>
                  </a:lnTo>
                  <a:lnTo>
                    <a:pt x="81" y="191"/>
                  </a:lnTo>
                  <a:lnTo>
                    <a:pt x="67" y="215"/>
                  </a:lnTo>
                  <a:lnTo>
                    <a:pt x="55" y="241"/>
                  </a:lnTo>
                  <a:lnTo>
                    <a:pt x="44" y="271"/>
                  </a:lnTo>
                  <a:lnTo>
                    <a:pt x="34" y="302"/>
                  </a:lnTo>
                  <a:lnTo>
                    <a:pt x="26" y="334"/>
                  </a:lnTo>
                  <a:lnTo>
                    <a:pt x="21" y="370"/>
                  </a:lnTo>
                  <a:lnTo>
                    <a:pt x="21" y="370"/>
                  </a:lnTo>
                  <a:lnTo>
                    <a:pt x="16" y="417"/>
                  </a:lnTo>
                  <a:lnTo>
                    <a:pt x="13" y="456"/>
                  </a:lnTo>
                  <a:lnTo>
                    <a:pt x="13" y="485"/>
                  </a:lnTo>
                  <a:lnTo>
                    <a:pt x="13" y="485"/>
                  </a:lnTo>
                  <a:lnTo>
                    <a:pt x="13" y="496"/>
                  </a:lnTo>
                  <a:lnTo>
                    <a:pt x="11" y="516"/>
                  </a:lnTo>
                  <a:lnTo>
                    <a:pt x="8" y="540"/>
                  </a:lnTo>
                  <a:lnTo>
                    <a:pt x="0" y="568"/>
                  </a:lnTo>
                  <a:lnTo>
                    <a:pt x="218" y="712"/>
                  </a:lnTo>
                  <a:lnTo>
                    <a:pt x="218" y="712"/>
                  </a:lnTo>
                  <a:lnTo>
                    <a:pt x="231" y="676"/>
                  </a:lnTo>
                  <a:lnTo>
                    <a:pt x="237" y="657"/>
                  </a:lnTo>
                  <a:lnTo>
                    <a:pt x="242" y="637"/>
                  </a:lnTo>
                  <a:lnTo>
                    <a:pt x="247" y="616"/>
                  </a:lnTo>
                  <a:lnTo>
                    <a:pt x="250" y="595"/>
                  </a:lnTo>
                  <a:lnTo>
                    <a:pt x="253" y="571"/>
                  </a:lnTo>
                  <a:lnTo>
                    <a:pt x="255" y="548"/>
                  </a:lnTo>
                  <a:lnTo>
                    <a:pt x="255" y="548"/>
                  </a:lnTo>
                  <a:lnTo>
                    <a:pt x="255" y="534"/>
                  </a:lnTo>
                  <a:lnTo>
                    <a:pt x="257" y="498"/>
                  </a:lnTo>
                  <a:lnTo>
                    <a:pt x="260" y="474"/>
                  </a:lnTo>
                  <a:lnTo>
                    <a:pt x="265" y="446"/>
                  </a:lnTo>
                  <a:lnTo>
                    <a:pt x="271" y="417"/>
                  </a:lnTo>
                  <a:lnTo>
                    <a:pt x="279" y="388"/>
                  </a:lnTo>
                  <a:lnTo>
                    <a:pt x="291" y="358"/>
                  </a:lnTo>
                  <a:lnTo>
                    <a:pt x="305" y="331"/>
                  </a:lnTo>
                  <a:lnTo>
                    <a:pt x="313" y="318"/>
                  </a:lnTo>
                  <a:lnTo>
                    <a:pt x="323" y="305"/>
                  </a:lnTo>
                  <a:lnTo>
                    <a:pt x="333" y="293"/>
                  </a:lnTo>
                  <a:lnTo>
                    <a:pt x="344" y="284"/>
                  </a:lnTo>
                  <a:lnTo>
                    <a:pt x="357" y="274"/>
                  </a:lnTo>
                  <a:lnTo>
                    <a:pt x="370" y="264"/>
                  </a:lnTo>
                  <a:lnTo>
                    <a:pt x="385" y="258"/>
                  </a:lnTo>
                  <a:lnTo>
                    <a:pt x="401" y="251"/>
                  </a:lnTo>
                  <a:lnTo>
                    <a:pt x="419" y="248"/>
                  </a:lnTo>
                  <a:lnTo>
                    <a:pt x="437" y="245"/>
                  </a:lnTo>
                  <a:lnTo>
                    <a:pt x="456" y="243"/>
                  </a:lnTo>
                  <a:lnTo>
                    <a:pt x="479" y="245"/>
                  </a:lnTo>
                  <a:lnTo>
                    <a:pt x="479" y="245"/>
                  </a:lnTo>
                  <a:lnTo>
                    <a:pt x="489" y="245"/>
                  </a:lnTo>
                  <a:lnTo>
                    <a:pt x="516" y="250"/>
                  </a:lnTo>
                  <a:lnTo>
                    <a:pt x="534" y="253"/>
                  </a:lnTo>
                  <a:lnTo>
                    <a:pt x="555" y="259"/>
                  </a:lnTo>
                  <a:lnTo>
                    <a:pt x="576" y="267"/>
                  </a:lnTo>
                  <a:lnTo>
                    <a:pt x="599" y="279"/>
                  </a:lnTo>
                  <a:lnTo>
                    <a:pt x="622" y="293"/>
                  </a:lnTo>
                  <a:lnTo>
                    <a:pt x="643" y="311"/>
                  </a:lnTo>
                  <a:lnTo>
                    <a:pt x="653" y="321"/>
                  </a:lnTo>
                  <a:lnTo>
                    <a:pt x="662" y="332"/>
                  </a:lnTo>
                  <a:lnTo>
                    <a:pt x="670" y="345"/>
                  </a:lnTo>
                  <a:lnTo>
                    <a:pt x="679" y="358"/>
                  </a:lnTo>
                  <a:lnTo>
                    <a:pt x="685" y="373"/>
                  </a:lnTo>
                  <a:lnTo>
                    <a:pt x="692" y="389"/>
                  </a:lnTo>
                  <a:lnTo>
                    <a:pt x="698" y="407"/>
                  </a:lnTo>
                  <a:lnTo>
                    <a:pt x="701" y="425"/>
                  </a:lnTo>
                  <a:lnTo>
                    <a:pt x="705" y="444"/>
                  </a:lnTo>
                  <a:lnTo>
                    <a:pt x="706" y="465"/>
                  </a:lnTo>
                  <a:lnTo>
                    <a:pt x="708" y="488"/>
                  </a:lnTo>
                  <a:lnTo>
                    <a:pt x="706" y="513"/>
                  </a:lnTo>
                  <a:lnTo>
                    <a:pt x="706" y="513"/>
                  </a:lnTo>
                  <a:lnTo>
                    <a:pt x="706" y="529"/>
                  </a:lnTo>
                  <a:lnTo>
                    <a:pt x="706" y="547"/>
                  </a:lnTo>
                  <a:lnTo>
                    <a:pt x="709" y="569"/>
                  </a:lnTo>
                  <a:lnTo>
                    <a:pt x="713" y="599"/>
                  </a:lnTo>
                  <a:lnTo>
                    <a:pt x="718" y="629"/>
                  </a:lnTo>
                  <a:lnTo>
                    <a:pt x="727" y="663"/>
                  </a:lnTo>
                  <a:lnTo>
                    <a:pt x="739" y="699"/>
                  </a:lnTo>
                  <a:lnTo>
                    <a:pt x="747" y="717"/>
                  </a:lnTo>
                  <a:lnTo>
                    <a:pt x="755" y="736"/>
                  </a:lnTo>
                  <a:lnTo>
                    <a:pt x="765" y="754"/>
                  </a:lnTo>
                  <a:lnTo>
                    <a:pt x="776" y="772"/>
                  </a:lnTo>
                  <a:lnTo>
                    <a:pt x="787" y="790"/>
                  </a:lnTo>
                  <a:lnTo>
                    <a:pt x="800" y="808"/>
                  </a:lnTo>
                  <a:lnTo>
                    <a:pt x="817" y="824"/>
                  </a:lnTo>
                  <a:lnTo>
                    <a:pt x="833" y="840"/>
                  </a:lnTo>
                  <a:lnTo>
                    <a:pt x="851" y="855"/>
                  </a:lnTo>
                  <a:lnTo>
                    <a:pt x="870" y="870"/>
                  </a:lnTo>
                  <a:lnTo>
                    <a:pt x="891" y="883"/>
                  </a:lnTo>
                  <a:lnTo>
                    <a:pt x="914" y="894"/>
                  </a:lnTo>
                  <a:lnTo>
                    <a:pt x="938" y="905"/>
                  </a:lnTo>
                  <a:lnTo>
                    <a:pt x="966" y="915"/>
                  </a:lnTo>
                  <a:lnTo>
                    <a:pt x="993" y="922"/>
                  </a:lnTo>
                  <a:lnTo>
                    <a:pt x="1024" y="928"/>
                  </a:lnTo>
                  <a:lnTo>
                    <a:pt x="1109" y="688"/>
                  </a:lnTo>
                  <a:lnTo>
                    <a:pt x="1109" y="688"/>
                  </a:lnTo>
                  <a:lnTo>
                    <a:pt x="1081" y="680"/>
                  </a:lnTo>
                  <a:lnTo>
                    <a:pt x="1068" y="675"/>
                  </a:lnTo>
                  <a:lnTo>
                    <a:pt x="1053" y="668"/>
                  </a:lnTo>
                  <a:lnTo>
                    <a:pt x="1039" y="660"/>
                  </a:lnTo>
                  <a:lnTo>
                    <a:pt x="1026" y="652"/>
                  </a:lnTo>
                  <a:lnTo>
                    <a:pt x="1013" y="642"/>
                  </a:lnTo>
                  <a:lnTo>
                    <a:pt x="1000" y="629"/>
                  </a:lnTo>
                  <a:lnTo>
                    <a:pt x="989" y="616"/>
                  </a:lnTo>
                  <a:lnTo>
                    <a:pt x="977" y="602"/>
                  </a:lnTo>
                  <a:lnTo>
                    <a:pt x="969" y="584"/>
                  </a:lnTo>
                  <a:lnTo>
                    <a:pt x="961" y="564"/>
                  </a:lnTo>
                  <a:lnTo>
                    <a:pt x="954" y="543"/>
                  </a:lnTo>
                  <a:lnTo>
                    <a:pt x="950" y="521"/>
                  </a:lnTo>
                  <a:lnTo>
                    <a:pt x="946" y="495"/>
                  </a:lnTo>
                  <a:lnTo>
                    <a:pt x="946" y="467"/>
                  </a:lnTo>
                  <a:lnTo>
                    <a:pt x="946" y="467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Freeform: Shape 6"/>
            <p:cNvSpPr/>
            <p:nvPr/>
          </p:nvSpPr>
          <p:spPr bwMode="auto">
            <a:xfrm>
              <a:off x="6226657" y="2004681"/>
              <a:ext cx="1403082" cy="1367249"/>
            </a:xfrm>
            <a:custGeom>
              <a:avLst/>
              <a:gdLst>
                <a:gd name="T0" fmla="*/ 823 w 979"/>
                <a:gd name="T1" fmla="*/ 0 h 954"/>
                <a:gd name="T2" fmla="*/ 734 w 979"/>
                <a:gd name="T3" fmla="*/ 8 h 954"/>
                <a:gd name="T4" fmla="*/ 650 w 979"/>
                <a:gd name="T5" fmla="*/ 32 h 954"/>
                <a:gd name="T6" fmla="*/ 583 w 979"/>
                <a:gd name="T7" fmla="*/ 63 h 954"/>
                <a:gd name="T8" fmla="*/ 518 w 979"/>
                <a:gd name="T9" fmla="*/ 109 h 954"/>
                <a:gd name="T10" fmla="*/ 458 w 979"/>
                <a:gd name="T11" fmla="*/ 174 h 954"/>
                <a:gd name="T12" fmla="*/ 409 w 979"/>
                <a:gd name="T13" fmla="*/ 258 h 954"/>
                <a:gd name="T14" fmla="*/ 377 w 979"/>
                <a:gd name="T15" fmla="*/ 367 h 954"/>
                <a:gd name="T16" fmla="*/ 364 w 979"/>
                <a:gd name="T17" fmla="*/ 503 h 954"/>
                <a:gd name="T18" fmla="*/ 361 w 979"/>
                <a:gd name="T19" fmla="*/ 536 h 954"/>
                <a:gd name="T20" fmla="*/ 348 w 979"/>
                <a:gd name="T21" fmla="*/ 588 h 954"/>
                <a:gd name="T22" fmla="*/ 314 w 979"/>
                <a:gd name="T23" fmla="*/ 644 h 954"/>
                <a:gd name="T24" fmla="*/ 275 w 979"/>
                <a:gd name="T25" fmla="*/ 677 h 954"/>
                <a:gd name="T26" fmla="*/ 236 w 979"/>
                <a:gd name="T27" fmla="*/ 696 h 954"/>
                <a:gd name="T28" fmla="*/ 187 w 979"/>
                <a:gd name="T29" fmla="*/ 706 h 954"/>
                <a:gd name="T30" fmla="*/ 150 w 979"/>
                <a:gd name="T31" fmla="*/ 709 h 954"/>
                <a:gd name="T32" fmla="*/ 85 w 979"/>
                <a:gd name="T33" fmla="*/ 703 h 954"/>
                <a:gd name="T34" fmla="*/ 31 w 979"/>
                <a:gd name="T35" fmla="*/ 948 h 954"/>
                <a:gd name="T36" fmla="*/ 83 w 979"/>
                <a:gd name="T37" fmla="*/ 953 h 954"/>
                <a:gd name="T38" fmla="*/ 174 w 979"/>
                <a:gd name="T39" fmla="*/ 953 h 954"/>
                <a:gd name="T40" fmla="*/ 283 w 979"/>
                <a:gd name="T41" fmla="*/ 940 h 954"/>
                <a:gd name="T42" fmla="*/ 354 w 979"/>
                <a:gd name="T43" fmla="*/ 919 h 954"/>
                <a:gd name="T44" fmla="*/ 426 w 979"/>
                <a:gd name="T45" fmla="*/ 888 h 954"/>
                <a:gd name="T46" fmla="*/ 490 w 979"/>
                <a:gd name="T47" fmla="*/ 841 h 954"/>
                <a:gd name="T48" fmla="*/ 547 w 979"/>
                <a:gd name="T49" fmla="*/ 777 h 954"/>
                <a:gd name="T50" fmla="*/ 589 w 979"/>
                <a:gd name="T51" fmla="*/ 695 h 954"/>
                <a:gd name="T52" fmla="*/ 609 w 979"/>
                <a:gd name="T53" fmla="*/ 628 h 954"/>
                <a:gd name="T54" fmla="*/ 622 w 979"/>
                <a:gd name="T55" fmla="*/ 484 h 954"/>
                <a:gd name="T56" fmla="*/ 627 w 979"/>
                <a:gd name="T57" fmla="*/ 448 h 954"/>
                <a:gd name="T58" fmla="*/ 645 w 979"/>
                <a:gd name="T59" fmla="*/ 393 h 954"/>
                <a:gd name="T60" fmla="*/ 682 w 979"/>
                <a:gd name="T61" fmla="*/ 333 h 954"/>
                <a:gd name="T62" fmla="*/ 721 w 979"/>
                <a:gd name="T63" fmla="*/ 299 h 954"/>
                <a:gd name="T64" fmla="*/ 760 w 979"/>
                <a:gd name="T65" fmla="*/ 281 h 954"/>
                <a:gd name="T66" fmla="*/ 807 w 979"/>
                <a:gd name="T67" fmla="*/ 271 h 954"/>
                <a:gd name="T68" fmla="*/ 844 w 979"/>
                <a:gd name="T69" fmla="*/ 271 h 954"/>
                <a:gd name="T70" fmla="*/ 885 w 979"/>
                <a:gd name="T71" fmla="*/ 265 h 954"/>
                <a:gd name="T72" fmla="*/ 921 w 979"/>
                <a:gd name="T73" fmla="*/ 248 h 954"/>
                <a:gd name="T74" fmla="*/ 948 w 979"/>
                <a:gd name="T75" fmla="*/ 221 h 954"/>
                <a:gd name="T76" fmla="*/ 969 w 979"/>
                <a:gd name="T77" fmla="*/ 188 h 954"/>
                <a:gd name="T78" fmla="*/ 979 w 979"/>
                <a:gd name="T79" fmla="*/ 149 h 954"/>
                <a:gd name="T80" fmla="*/ 979 w 979"/>
                <a:gd name="T81" fmla="*/ 122 h 954"/>
                <a:gd name="T82" fmla="*/ 969 w 979"/>
                <a:gd name="T83" fmla="*/ 83 h 954"/>
                <a:gd name="T84" fmla="*/ 948 w 979"/>
                <a:gd name="T85" fmla="*/ 49 h 954"/>
                <a:gd name="T86" fmla="*/ 921 w 979"/>
                <a:gd name="T87" fmla="*/ 23 h 954"/>
                <a:gd name="T88" fmla="*/ 885 w 979"/>
                <a:gd name="T89" fmla="*/ 6 h 954"/>
                <a:gd name="T90" fmla="*/ 844 w 979"/>
                <a:gd name="T91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9" h="954">
                  <a:moveTo>
                    <a:pt x="844" y="0"/>
                  </a:moveTo>
                  <a:lnTo>
                    <a:pt x="844" y="0"/>
                  </a:lnTo>
                  <a:lnTo>
                    <a:pt x="823" y="0"/>
                  </a:lnTo>
                  <a:lnTo>
                    <a:pt x="800" y="0"/>
                  </a:lnTo>
                  <a:lnTo>
                    <a:pt x="770" y="3"/>
                  </a:lnTo>
                  <a:lnTo>
                    <a:pt x="734" y="8"/>
                  </a:lnTo>
                  <a:lnTo>
                    <a:pt x="693" y="18"/>
                  </a:lnTo>
                  <a:lnTo>
                    <a:pt x="672" y="24"/>
                  </a:lnTo>
                  <a:lnTo>
                    <a:pt x="650" y="32"/>
                  </a:lnTo>
                  <a:lnTo>
                    <a:pt x="628" y="41"/>
                  </a:lnTo>
                  <a:lnTo>
                    <a:pt x="606" y="50"/>
                  </a:lnTo>
                  <a:lnTo>
                    <a:pt x="583" y="63"/>
                  </a:lnTo>
                  <a:lnTo>
                    <a:pt x="560" y="76"/>
                  </a:lnTo>
                  <a:lnTo>
                    <a:pt x="539" y="91"/>
                  </a:lnTo>
                  <a:lnTo>
                    <a:pt x="518" y="109"/>
                  </a:lnTo>
                  <a:lnTo>
                    <a:pt x="497" y="128"/>
                  </a:lnTo>
                  <a:lnTo>
                    <a:pt x="477" y="149"/>
                  </a:lnTo>
                  <a:lnTo>
                    <a:pt x="458" y="174"/>
                  </a:lnTo>
                  <a:lnTo>
                    <a:pt x="440" y="198"/>
                  </a:lnTo>
                  <a:lnTo>
                    <a:pt x="424" y="227"/>
                  </a:lnTo>
                  <a:lnTo>
                    <a:pt x="409" y="258"/>
                  </a:lnTo>
                  <a:lnTo>
                    <a:pt x="396" y="292"/>
                  </a:lnTo>
                  <a:lnTo>
                    <a:pt x="385" y="328"/>
                  </a:lnTo>
                  <a:lnTo>
                    <a:pt x="377" y="367"/>
                  </a:lnTo>
                  <a:lnTo>
                    <a:pt x="370" y="409"/>
                  </a:lnTo>
                  <a:lnTo>
                    <a:pt x="365" y="454"/>
                  </a:lnTo>
                  <a:lnTo>
                    <a:pt x="364" y="503"/>
                  </a:lnTo>
                  <a:lnTo>
                    <a:pt x="364" y="503"/>
                  </a:lnTo>
                  <a:lnTo>
                    <a:pt x="364" y="511"/>
                  </a:lnTo>
                  <a:lnTo>
                    <a:pt x="361" y="536"/>
                  </a:lnTo>
                  <a:lnTo>
                    <a:pt x="357" y="550"/>
                  </a:lnTo>
                  <a:lnTo>
                    <a:pt x="354" y="568"/>
                  </a:lnTo>
                  <a:lnTo>
                    <a:pt x="348" y="588"/>
                  </a:lnTo>
                  <a:lnTo>
                    <a:pt x="338" y="607"/>
                  </a:lnTo>
                  <a:lnTo>
                    <a:pt x="327" y="627"/>
                  </a:lnTo>
                  <a:lnTo>
                    <a:pt x="314" y="644"/>
                  </a:lnTo>
                  <a:lnTo>
                    <a:pt x="296" y="662"/>
                  </a:lnTo>
                  <a:lnTo>
                    <a:pt x="286" y="670"/>
                  </a:lnTo>
                  <a:lnTo>
                    <a:pt x="275" y="677"/>
                  </a:lnTo>
                  <a:lnTo>
                    <a:pt x="263" y="685"/>
                  </a:lnTo>
                  <a:lnTo>
                    <a:pt x="250" y="690"/>
                  </a:lnTo>
                  <a:lnTo>
                    <a:pt x="236" y="696"/>
                  </a:lnTo>
                  <a:lnTo>
                    <a:pt x="221" y="701"/>
                  </a:lnTo>
                  <a:lnTo>
                    <a:pt x="205" y="704"/>
                  </a:lnTo>
                  <a:lnTo>
                    <a:pt x="187" y="706"/>
                  </a:lnTo>
                  <a:lnTo>
                    <a:pt x="169" y="708"/>
                  </a:lnTo>
                  <a:lnTo>
                    <a:pt x="150" y="709"/>
                  </a:lnTo>
                  <a:lnTo>
                    <a:pt x="150" y="709"/>
                  </a:lnTo>
                  <a:lnTo>
                    <a:pt x="130" y="709"/>
                  </a:lnTo>
                  <a:lnTo>
                    <a:pt x="109" y="706"/>
                  </a:lnTo>
                  <a:lnTo>
                    <a:pt x="85" y="703"/>
                  </a:lnTo>
                  <a:lnTo>
                    <a:pt x="0" y="943"/>
                  </a:lnTo>
                  <a:lnTo>
                    <a:pt x="0" y="943"/>
                  </a:lnTo>
                  <a:lnTo>
                    <a:pt x="31" y="948"/>
                  </a:lnTo>
                  <a:lnTo>
                    <a:pt x="62" y="950"/>
                  </a:lnTo>
                  <a:lnTo>
                    <a:pt x="62" y="950"/>
                  </a:lnTo>
                  <a:lnTo>
                    <a:pt x="83" y="953"/>
                  </a:lnTo>
                  <a:lnTo>
                    <a:pt x="106" y="953"/>
                  </a:lnTo>
                  <a:lnTo>
                    <a:pt x="137" y="954"/>
                  </a:lnTo>
                  <a:lnTo>
                    <a:pt x="174" y="953"/>
                  </a:lnTo>
                  <a:lnTo>
                    <a:pt x="215" y="950"/>
                  </a:lnTo>
                  <a:lnTo>
                    <a:pt x="260" y="943"/>
                  </a:lnTo>
                  <a:lnTo>
                    <a:pt x="283" y="940"/>
                  </a:lnTo>
                  <a:lnTo>
                    <a:pt x="307" y="933"/>
                  </a:lnTo>
                  <a:lnTo>
                    <a:pt x="330" y="927"/>
                  </a:lnTo>
                  <a:lnTo>
                    <a:pt x="354" y="919"/>
                  </a:lnTo>
                  <a:lnTo>
                    <a:pt x="378" y="911"/>
                  </a:lnTo>
                  <a:lnTo>
                    <a:pt x="401" y="899"/>
                  </a:lnTo>
                  <a:lnTo>
                    <a:pt x="426" y="888"/>
                  </a:lnTo>
                  <a:lnTo>
                    <a:pt x="448" y="873"/>
                  </a:lnTo>
                  <a:lnTo>
                    <a:pt x="469" y="859"/>
                  </a:lnTo>
                  <a:lnTo>
                    <a:pt x="490" y="841"/>
                  </a:lnTo>
                  <a:lnTo>
                    <a:pt x="510" y="821"/>
                  </a:lnTo>
                  <a:lnTo>
                    <a:pt x="529" y="800"/>
                  </a:lnTo>
                  <a:lnTo>
                    <a:pt x="547" y="777"/>
                  </a:lnTo>
                  <a:lnTo>
                    <a:pt x="563" y="753"/>
                  </a:lnTo>
                  <a:lnTo>
                    <a:pt x="576" y="726"/>
                  </a:lnTo>
                  <a:lnTo>
                    <a:pt x="589" y="695"/>
                  </a:lnTo>
                  <a:lnTo>
                    <a:pt x="601" y="662"/>
                  </a:lnTo>
                  <a:lnTo>
                    <a:pt x="609" y="628"/>
                  </a:lnTo>
                  <a:lnTo>
                    <a:pt x="609" y="628"/>
                  </a:lnTo>
                  <a:lnTo>
                    <a:pt x="614" y="588"/>
                  </a:lnTo>
                  <a:lnTo>
                    <a:pt x="617" y="542"/>
                  </a:lnTo>
                  <a:lnTo>
                    <a:pt x="622" y="484"/>
                  </a:lnTo>
                  <a:lnTo>
                    <a:pt x="622" y="484"/>
                  </a:lnTo>
                  <a:lnTo>
                    <a:pt x="622" y="474"/>
                  </a:lnTo>
                  <a:lnTo>
                    <a:pt x="627" y="448"/>
                  </a:lnTo>
                  <a:lnTo>
                    <a:pt x="632" y="432"/>
                  </a:lnTo>
                  <a:lnTo>
                    <a:pt x="637" y="412"/>
                  </a:lnTo>
                  <a:lnTo>
                    <a:pt x="645" y="393"/>
                  </a:lnTo>
                  <a:lnTo>
                    <a:pt x="654" y="373"/>
                  </a:lnTo>
                  <a:lnTo>
                    <a:pt x="666" y="352"/>
                  </a:lnTo>
                  <a:lnTo>
                    <a:pt x="682" y="333"/>
                  </a:lnTo>
                  <a:lnTo>
                    <a:pt x="700" y="315"/>
                  </a:lnTo>
                  <a:lnTo>
                    <a:pt x="710" y="307"/>
                  </a:lnTo>
                  <a:lnTo>
                    <a:pt x="721" y="299"/>
                  </a:lnTo>
                  <a:lnTo>
                    <a:pt x="732" y="292"/>
                  </a:lnTo>
                  <a:lnTo>
                    <a:pt x="745" y="286"/>
                  </a:lnTo>
                  <a:lnTo>
                    <a:pt x="760" y="281"/>
                  </a:lnTo>
                  <a:lnTo>
                    <a:pt x="774" y="276"/>
                  </a:lnTo>
                  <a:lnTo>
                    <a:pt x="789" y="273"/>
                  </a:lnTo>
                  <a:lnTo>
                    <a:pt x="807" y="271"/>
                  </a:lnTo>
                  <a:lnTo>
                    <a:pt x="825" y="271"/>
                  </a:lnTo>
                  <a:lnTo>
                    <a:pt x="844" y="271"/>
                  </a:lnTo>
                  <a:lnTo>
                    <a:pt x="844" y="271"/>
                  </a:lnTo>
                  <a:lnTo>
                    <a:pt x="857" y="269"/>
                  </a:lnTo>
                  <a:lnTo>
                    <a:pt x="872" y="268"/>
                  </a:lnTo>
                  <a:lnTo>
                    <a:pt x="885" y="265"/>
                  </a:lnTo>
                  <a:lnTo>
                    <a:pt x="896" y="260"/>
                  </a:lnTo>
                  <a:lnTo>
                    <a:pt x="909" y="255"/>
                  </a:lnTo>
                  <a:lnTo>
                    <a:pt x="921" y="248"/>
                  </a:lnTo>
                  <a:lnTo>
                    <a:pt x="930" y="240"/>
                  </a:lnTo>
                  <a:lnTo>
                    <a:pt x="940" y="230"/>
                  </a:lnTo>
                  <a:lnTo>
                    <a:pt x="948" y="221"/>
                  </a:lnTo>
                  <a:lnTo>
                    <a:pt x="956" y="211"/>
                  </a:lnTo>
                  <a:lnTo>
                    <a:pt x="963" y="200"/>
                  </a:lnTo>
                  <a:lnTo>
                    <a:pt x="969" y="188"/>
                  </a:lnTo>
                  <a:lnTo>
                    <a:pt x="974" y="175"/>
                  </a:lnTo>
                  <a:lnTo>
                    <a:pt x="977" y="162"/>
                  </a:lnTo>
                  <a:lnTo>
                    <a:pt x="979" y="149"/>
                  </a:lnTo>
                  <a:lnTo>
                    <a:pt x="979" y="135"/>
                  </a:lnTo>
                  <a:lnTo>
                    <a:pt x="979" y="135"/>
                  </a:lnTo>
                  <a:lnTo>
                    <a:pt x="979" y="122"/>
                  </a:lnTo>
                  <a:lnTo>
                    <a:pt x="977" y="109"/>
                  </a:lnTo>
                  <a:lnTo>
                    <a:pt x="974" y="96"/>
                  </a:lnTo>
                  <a:lnTo>
                    <a:pt x="969" y="83"/>
                  </a:lnTo>
                  <a:lnTo>
                    <a:pt x="963" y="71"/>
                  </a:lnTo>
                  <a:lnTo>
                    <a:pt x="956" y="60"/>
                  </a:lnTo>
                  <a:lnTo>
                    <a:pt x="948" y="49"/>
                  </a:lnTo>
                  <a:lnTo>
                    <a:pt x="940" y="39"/>
                  </a:lnTo>
                  <a:lnTo>
                    <a:pt x="930" y="31"/>
                  </a:lnTo>
                  <a:lnTo>
                    <a:pt x="921" y="23"/>
                  </a:lnTo>
                  <a:lnTo>
                    <a:pt x="909" y="16"/>
                  </a:lnTo>
                  <a:lnTo>
                    <a:pt x="896" y="10"/>
                  </a:lnTo>
                  <a:lnTo>
                    <a:pt x="885" y="6"/>
                  </a:lnTo>
                  <a:lnTo>
                    <a:pt x="872" y="3"/>
                  </a:lnTo>
                  <a:lnTo>
                    <a:pt x="857" y="0"/>
                  </a:lnTo>
                  <a:lnTo>
                    <a:pt x="844" y="0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4733925" y="1916430"/>
            <a:ext cx="0" cy="1196975"/>
          </a:xfrm>
          <a:prstGeom prst="straightConnector1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/>
          <p:cNvCxnSpPr/>
          <p:nvPr/>
        </p:nvCxnSpPr>
        <p:spPr>
          <a:xfrm>
            <a:off x="3128010" y="3359785"/>
            <a:ext cx="0" cy="1643380"/>
          </a:xfrm>
          <a:prstGeom prst="straightConnector1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8"/>
          <p:cNvCxnSpPr/>
          <p:nvPr/>
        </p:nvCxnSpPr>
        <p:spPr>
          <a:xfrm flipV="1">
            <a:off x="7506970" y="1916430"/>
            <a:ext cx="0" cy="1196975"/>
          </a:xfrm>
          <a:prstGeom prst="straightConnector1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3"/>
          <p:cNvCxnSpPr/>
          <p:nvPr/>
        </p:nvCxnSpPr>
        <p:spPr>
          <a:xfrm>
            <a:off x="6091555" y="4042410"/>
            <a:ext cx="0" cy="960755"/>
          </a:xfrm>
          <a:prstGeom prst="straightConnector1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8"/>
          <p:cNvCxnSpPr/>
          <p:nvPr/>
        </p:nvCxnSpPr>
        <p:spPr>
          <a:xfrm>
            <a:off x="9163685" y="4384675"/>
            <a:ext cx="0" cy="618490"/>
          </a:xfrm>
          <a:prstGeom prst="straightConnector1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4"/>
          <p:cNvSpPr txBox="1"/>
          <p:nvPr/>
        </p:nvSpPr>
        <p:spPr>
          <a:xfrm>
            <a:off x="6250940" y="1368425"/>
            <a:ext cx="2512060" cy="387985"/>
          </a:xfrm>
          <a:prstGeom prst="rect">
            <a:avLst/>
          </a:prstGeom>
          <a:noFill/>
        </p:spPr>
        <p:txBody>
          <a:bodyPr wrap="none" lIns="192000" tIns="0" rIns="0" bIns="0" anchor="b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sldjump"/>
              </a:rPr>
              <a:t>腰背肌功能锻炼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31"/>
          <p:cNvSpPr txBox="1"/>
          <p:nvPr/>
        </p:nvSpPr>
        <p:spPr>
          <a:xfrm>
            <a:off x="3837305" y="1368425"/>
            <a:ext cx="1794510" cy="387985"/>
          </a:xfrm>
          <a:prstGeom prst="rect">
            <a:avLst/>
          </a:prstGeom>
          <a:noFill/>
        </p:spPr>
        <p:txBody>
          <a:bodyPr wrap="none" lIns="192000" tIns="0" rIns="0" bIns="0" anchor="b" anchorCtr="0">
            <a:noAutofit/>
          </a:bodyPr>
          <a:lstStyle/>
          <a:p>
            <a:pPr algn="l"/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牵引治疗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8276590" y="5257800"/>
            <a:ext cx="1774190" cy="387985"/>
          </a:xfrm>
          <a:prstGeom prst="rect">
            <a:avLst/>
          </a:prstGeom>
          <a:noFill/>
        </p:spPr>
        <p:txBody>
          <a:bodyPr wrap="none" lIns="192000" tIns="0" rIns="0" bIns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口服药物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46"/>
          <p:cNvSpPr txBox="1"/>
          <p:nvPr/>
        </p:nvSpPr>
        <p:spPr>
          <a:xfrm>
            <a:off x="4835525" y="5257800"/>
            <a:ext cx="2512060" cy="387985"/>
          </a:xfrm>
          <a:prstGeom prst="rect">
            <a:avLst/>
          </a:prstGeom>
          <a:noFill/>
        </p:spPr>
        <p:txBody>
          <a:bodyPr wrap="none" lIns="192000" tIns="0" rIns="0" bIns="0" anchor="b" anchorCtr="0">
            <a:no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理疗和推拿、按摩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49"/>
          <p:cNvSpPr txBox="1"/>
          <p:nvPr/>
        </p:nvSpPr>
        <p:spPr>
          <a:xfrm>
            <a:off x="1936750" y="5257800"/>
            <a:ext cx="2512060" cy="387985"/>
          </a:xfrm>
          <a:prstGeom prst="rect">
            <a:avLst/>
          </a:prstGeom>
          <a:noFill/>
        </p:spPr>
        <p:txBody>
          <a:bodyPr wrap="none" lIns="192000" tIns="0" rIns="0" bIns="0" anchor="b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绝对卧床休息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1462405"/>
            <a:ext cx="736600" cy="3933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（一）非手术治疗</a:t>
            </a:r>
            <a:endParaRPr lang="zh-CN" altLang="en-US" sz="3600" b="1"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287270" y="1763395"/>
            <a:ext cx="7287895" cy="476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32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32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32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*</a:t>
            </a:r>
            <a:r>
              <a:rPr lang="zh-CN" altLang="en-US" sz="32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马尾神经损伤，大小便功能障碍者</a:t>
            </a:r>
            <a:endParaRPr lang="zh-CN" altLang="en-US" sz="3200" b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32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</a:t>
            </a:r>
            <a:r>
              <a:rPr lang="en-US" altLang="zh-CN" sz="32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</a:t>
            </a:r>
            <a:r>
              <a:rPr lang="zh-CN" altLang="en-US" sz="32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进行性肌力减弱</a:t>
            </a:r>
            <a:endParaRPr lang="zh-CN" altLang="en-US" sz="32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非手术治疗无效</a:t>
            </a:r>
            <a:endParaRPr lang="zh-CN" altLang="en-US" sz="32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症状严重，影响生活质量者</a:t>
            </a:r>
            <a:endParaRPr lang="zh-CN" altLang="en-US" sz="32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术后复发者</a:t>
            </a:r>
            <a:endParaRPr lang="zh-CN" altLang="en-US" sz="32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合并椎管狭窄、脊柱不稳等</a:t>
            </a:r>
            <a:endParaRPr lang="zh-CN" altLang="en-US" sz="32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10000"/>
              </a:lnSpc>
            </a:pPr>
            <a:endParaRPr lang="zh-CN" altLang="en-US" sz="32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1400" y="1424940"/>
            <a:ext cx="500443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（二）手术治疗适应症:</a:t>
            </a:r>
            <a:endParaRPr lang="zh-CN" altLang="en-US" sz="36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8165" y="1019175"/>
            <a:ext cx="5695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（三）纠正不良生活习惯：</a:t>
            </a:r>
            <a:endParaRPr lang="zh-CN" altLang="en-US" sz="360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4560" y="1811020"/>
            <a:ext cx="2548890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正确的坐姿</a:t>
            </a:r>
            <a:endParaRPr lang="zh-CN" altLang="en-US" sz="3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timg (1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5370" y="2493010"/>
            <a:ext cx="7541895" cy="378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7690" y="1019175"/>
            <a:ext cx="4628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纠正不良生活习惯：</a:t>
            </a:r>
            <a:endParaRPr lang="zh-CN" altLang="en-US" sz="360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3200" y="2486025"/>
            <a:ext cx="736600" cy="3032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正确的睡姿</a:t>
            </a:r>
            <a:endParaRPr lang="zh-CN" altLang="en-US" sz="36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7" name="图片 6" descr="timg (1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1710" y="1290955"/>
            <a:ext cx="5335270" cy="5243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7690" y="1019175"/>
            <a:ext cx="4628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纠正不良生活习惯：</a:t>
            </a:r>
            <a:endParaRPr lang="zh-CN" altLang="en-US" sz="360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2715" y="1741170"/>
            <a:ext cx="3157855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适度工作间隔                       进行有氧运动</a:t>
            </a:r>
            <a:endParaRPr lang="zh-CN" altLang="en-US" sz="36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6" name="图片 5" descr="timg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230" y="3383915"/>
            <a:ext cx="4498340" cy="2849245"/>
          </a:xfrm>
          <a:prstGeom prst="rect">
            <a:avLst/>
          </a:prstGeom>
        </p:spPr>
      </p:pic>
      <p:pic>
        <p:nvPicPr>
          <p:cNvPr id="4" name="图片 3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5" y="1062355"/>
            <a:ext cx="5170805" cy="5170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7690" y="1019175"/>
            <a:ext cx="4628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纠正不良生活习惯：</a:t>
            </a:r>
            <a:endParaRPr lang="zh-CN" altLang="en-US" sz="360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 descr="timg (1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1865" y="1664335"/>
            <a:ext cx="7748270" cy="473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1" y="2037922"/>
            <a:ext cx="12192763" cy="1791128"/>
            <a:chOff x="-1" y="2037922"/>
            <a:chExt cx="12192763" cy="1791128"/>
          </a:xfrm>
          <a:solidFill>
            <a:schemeClr val="tx2"/>
          </a:solidFill>
        </p:grpSpPr>
        <p:sp>
          <p:nvSpPr>
            <p:cNvPr id="5" name="矩形 4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C:\Users\HP\Desktop\xiangkoubaihui.234510.jpgxiangkoubaihui.234510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10220" y="-13970"/>
            <a:ext cx="4082415" cy="6868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0300" y="2472436"/>
            <a:ext cx="7040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腰椎间盘突出症的护理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80857" y="5173871"/>
            <a:ext cx="2564100" cy="552450"/>
            <a:chOff x="1624" y="8159"/>
            <a:chExt cx="4038" cy="870"/>
          </a:xfrm>
        </p:grpSpPr>
        <p:sp>
          <p:nvSpPr>
            <p:cNvPr id="10" name="文本框 9"/>
            <p:cNvSpPr txBox="1"/>
            <p:nvPr/>
          </p:nvSpPr>
          <p:spPr>
            <a:xfrm>
              <a:off x="2494" y="8233"/>
              <a:ext cx="316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5">
                      <a:lumMod val="50000"/>
                    </a:schemeClr>
                  </a:solidFill>
                </a:rPr>
                <a:t>陆军军医大学</a:t>
              </a:r>
              <a:endParaRPr lang="zh-CN" altLang="en-US" sz="2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624" y="8159"/>
              <a:ext cx="870" cy="870"/>
              <a:chOff x="1031277" y="5180856"/>
              <a:chExt cx="552450" cy="55245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1031277" y="5180856"/>
                <a:ext cx="552450" cy="55245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Freeform 34"/>
              <p:cNvSpPr/>
              <p:nvPr/>
            </p:nvSpPr>
            <p:spPr>
              <a:xfrm flipH="1">
                <a:off x="1130571" y="5313444"/>
                <a:ext cx="328603" cy="249173"/>
              </a:xfrm>
              <a:custGeom>
                <a:avLst/>
                <a:gdLst/>
                <a:ahLst/>
                <a:cxnLst/>
                <a:rect l="l" t="t" r="r" b="b"/>
                <a:pathLst>
                  <a:path w="852601" h="862013">
                    <a:moveTo>
                      <a:pt x="339688" y="551599"/>
                    </a:moveTo>
                    <a:cubicBezTo>
                      <a:pt x="336200" y="550660"/>
                      <a:pt x="332712" y="552270"/>
                      <a:pt x="329224" y="555624"/>
                    </a:cubicBezTo>
                    <a:lnTo>
                      <a:pt x="318760" y="571723"/>
                    </a:lnTo>
                    <a:cubicBezTo>
                      <a:pt x="317687" y="576955"/>
                      <a:pt x="320907" y="582723"/>
                      <a:pt x="322785" y="587017"/>
                    </a:cubicBezTo>
                    <a:cubicBezTo>
                      <a:pt x="324663" y="591310"/>
                      <a:pt x="331370" y="593322"/>
                      <a:pt x="330029" y="597481"/>
                    </a:cubicBezTo>
                    <a:cubicBezTo>
                      <a:pt x="328687" y="601641"/>
                      <a:pt x="318894" y="606739"/>
                      <a:pt x="314735" y="611971"/>
                    </a:cubicBezTo>
                    <a:cubicBezTo>
                      <a:pt x="310576" y="617202"/>
                      <a:pt x="308563" y="620288"/>
                      <a:pt x="303465" y="629679"/>
                    </a:cubicBezTo>
                    <a:cubicBezTo>
                      <a:pt x="298368" y="639070"/>
                      <a:pt x="292062" y="654230"/>
                      <a:pt x="284147" y="668317"/>
                    </a:cubicBezTo>
                    <a:cubicBezTo>
                      <a:pt x="276232" y="682403"/>
                      <a:pt x="261340" y="698637"/>
                      <a:pt x="255974" y="714199"/>
                    </a:cubicBezTo>
                    <a:cubicBezTo>
                      <a:pt x="250607" y="729762"/>
                      <a:pt x="252754" y="745727"/>
                      <a:pt x="251949" y="761691"/>
                    </a:cubicBezTo>
                    <a:cubicBezTo>
                      <a:pt x="251144" y="777656"/>
                      <a:pt x="252351" y="796036"/>
                      <a:pt x="251143" y="809989"/>
                    </a:cubicBezTo>
                    <a:cubicBezTo>
                      <a:pt x="249937" y="823941"/>
                      <a:pt x="245778" y="837357"/>
                      <a:pt x="244705" y="845406"/>
                    </a:cubicBezTo>
                    <a:cubicBezTo>
                      <a:pt x="243631" y="853456"/>
                      <a:pt x="243095" y="855603"/>
                      <a:pt x="244705" y="858286"/>
                    </a:cubicBezTo>
                    <a:cubicBezTo>
                      <a:pt x="245509" y="859627"/>
                      <a:pt x="245945" y="860298"/>
                      <a:pt x="247169" y="860701"/>
                    </a:cubicBezTo>
                    <a:lnTo>
                      <a:pt x="254364" y="861506"/>
                    </a:lnTo>
                    <a:cubicBezTo>
                      <a:pt x="262279" y="862042"/>
                      <a:pt x="277305" y="862310"/>
                      <a:pt x="292196" y="861506"/>
                    </a:cubicBezTo>
                    <a:cubicBezTo>
                      <a:pt x="307088" y="860701"/>
                      <a:pt x="333115" y="857749"/>
                      <a:pt x="343713" y="856676"/>
                    </a:cubicBezTo>
                    <a:cubicBezTo>
                      <a:pt x="343747" y="856684"/>
                      <a:pt x="352708" y="858681"/>
                      <a:pt x="355787" y="855066"/>
                    </a:cubicBezTo>
                    <a:cubicBezTo>
                      <a:pt x="358873" y="851443"/>
                      <a:pt x="361288" y="845675"/>
                      <a:pt x="362227" y="834943"/>
                    </a:cubicBezTo>
                    <a:cubicBezTo>
                      <a:pt x="363166" y="824210"/>
                      <a:pt x="363568" y="808110"/>
                      <a:pt x="361422" y="790670"/>
                    </a:cubicBezTo>
                    <a:cubicBezTo>
                      <a:pt x="359275" y="773229"/>
                      <a:pt x="352299" y="754313"/>
                      <a:pt x="349348" y="730298"/>
                    </a:cubicBezTo>
                    <a:cubicBezTo>
                      <a:pt x="346396" y="706284"/>
                      <a:pt x="344786" y="666439"/>
                      <a:pt x="343713" y="646584"/>
                    </a:cubicBezTo>
                    <a:cubicBezTo>
                      <a:pt x="342640" y="626728"/>
                      <a:pt x="342505" y="619886"/>
                      <a:pt x="342908" y="611166"/>
                    </a:cubicBezTo>
                    <a:cubicBezTo>
                      <a:pt x="343310" y="602446"/>
                      <a:pt x="343713" y="600299"/>
                      <a:pt x="346128" y="594262"/>
                    </a:cubicBezTo>
                    <a:cubicBezTo>
                      <a:pt x="348543" y="588224"/>
                      <a:pt x="356727" y="580443"/>
                      <a:pt x="357397" y="574942"/>
                    </a:cubicBezTo>
                    <a:cubicBezTo>
                      <a:pt x="358068" y="569442"/>
                      <a:pt x="353104" y="565149"/>
                      <a:pt x="350153" y="561258"/>
                    </a:cubicBezTo>
                    <a:close/>
                    <a:moveTo>
                      <a:pt x="287206" y="507649"/>
                    </a:moveTo>
                    <a:cubicBezTo>
                      <a:pt x="299226" y="561742"/>
                      <a:pt x="284201" y="574621"/>
                      <a:pt x="274326" y="617123"/>
                    </a:cubicBezTo>
                    <a:cubicBezTo>
                      <a:pt x="272445" y="626330"/>
                      <a:pt x="270907" y="639718"/>
                      <a:pt x="269556" y="655910"/>
                    </a:cubicBezTo>
                    <a:cubicBezTo>
                      <a:pt x="284442" y="632717"/>
                      <a:pt x="299146" y="601494"/>
                      <a:pt x="316184" y="596515"/>
                    </a:cubicBezTo>
                    <a:cubicBezTo>
                      <a:pt x="314038" y="589217"/>
                      <a:pt x="305451" y="583528"/>
                      <a:pt x="306524" y="574621"/>
                    </a:cubicBezTo>
                    <a:cubicBezTo>
                      <a:pt x="307147" y="563679"/>
                      <a:pt x="314405" y="554950"/>
                      <a:pt x="319949" y="545622"/>
                    </a:cubicBezTo>
                    <a:cubicBezTo>
                      <a:pt x="307786" y="539695"/>
                      <a:pt x="298568" y="525281"/>
                      <a:pt x="287206" y="507649"/>
                    </a:cubicBezTo>
                    <a:close/>
                    <a:moveTo>
                      <a:pt x="264023" y="488330"/>
                    </a:moveTo>
                    <a:cubicBezTo>
                      <a:pt x="251143" y="497345"/>
                      <a:pt x="249856" y="517952"/>
                      <a:pt x="240841" y="523104"/>
                    </a:cubicBezTo>
                    <a:cubicBezTo>
                      <a:pt x="177304" y="542852"/>
                      <a:pt x="103463" y="578055"/>
                      <a:pt x="46365" y="613259"/>
                    </a:cubicBezTo>
                    <a:cubicBezTo>
                      <a:pt x="17601" y="630002"/>
                      <a:pt x="12021" y="649320"/>
                      <a:pt x="6440" y="682806"/>
                    </a:cubicBezTo>
                    <a:lnTo>
                      <a:pt x="0" y="793568"/>
                    </a:lnTo>
                    <a:cubicBezTo>
                      <a:pt x="60532" y="849807"/>
                      <a:pt x="154551" y="840362"/>
                      <a:pt x="230537" y="859252"/>
                    </a:cubicBezTo>
                    <a:cubicBezTo>
                      <a:pt x="242128" y="755359"/>
                      <a:pt x="233113" y="597374"/>
                      <a:pt x="265311" y="542422"/>
                    </a:cubicBezTo>
                    <a:close/>
                    <a:moveTo>
                      <a:pt x="473953" y="438101"/>
                    </a:moveTo>
                    <a:cubicBezTo>
                      <a:pt x="449999" y="476765"/>
                      <a:pt x="395188" y="525303"/>
                      <a:pt x="351750" y="542487"/>
                    </a:cubicBezTo>
                    <a:cubicBezTo>
                      <a:pt x="364570" y="553524"/>
                      <a:pt x="369815" y="566569"/>
                      <a:pt x="371564" y="577519"/>
                    </a:cubicBezTo>
                    <a:cubicBezTo>
                      <a:pt x="371510" y="588305"/>
                      <a:pt x="363407" y="591042"/>
                      <a:pt x="359329" y="597803"/>
                    </a:cubicBezTo>
                    <a:cubicBezTo>
                      <a:pt x="364928" y="652187"/>
                      <a:pt x="355161" y="701683"/>
                      <a:pt x="373271" y="759858"/>
                    </a:cubicBezTo>
                    <a:cubicBezTo>
                      <a:pt x="382583" y="726860"/>
                      <a:pt x="394118" y="694072"/>
                      <a:pt x="406981" y="659624"/>
                    </a:cubicBezTo>
                    <a:cubicBezTo>
                      <a:pt x="434458" y="598661"/>
                      <a:pt x="476100" y="510653"/>
                      <a:pt x="473953" y="438101"/>
                    </a:cubicBezTo>
                    <a:close/>
                    <a:moveTo>
                      <a:pt x="444331" y="425221"/>
                    </a:moveTo>
                    <a:cubicBezTo>
                      <a:pt x="417365" y="457420"/>
                      <a:pt x="365446" y="490423"/>
                      <a:pt x="342908" y="490423"/>
                    </a:cubicBezTo>
                    <a:cubicBezTo>
                      <a:pt x="312722" y="489752"/>
                      <a:pt x="309100" y="473787"/>
                      <a:pt x="292196" y="465469"/>
                    </a:cubicBezTo>
                    <a:cubicBezTo>
                      <a:pt x="308026" y="468152"/>
                      <a:pt x="323455" y="474056"/>
                      <a:pt x="339687" y="473519"/>
                    </a:cubicBezTo>
                    <a:cubicBezTo>
                      <a:pt x="376180" y="473116"/>
                      <a:pt x="416695" y="446955"/>
                      <a:pt x="444331" y="425221"/>
                    </a:cubicBezTo>
                    <a:close/>
                    <a:moveTo>
                      <a:pt x="488121" y="409767"/>
                    </a:moveTo>
                    <a:cubicBezTo>
                      <a:pt x="533198" y="465576"/>
                      <a:pt x="410846" y="692681"/>
                      <a:pt x="376072" y="855388"/>
                    </a:cubicBezTo>
                    <a:cubicBezTo>
                      <a:pt x="489409" y="838216"/>
                      <a:pt x="600169" y="850665"/>
                      <a:pt x="716082" y="803871"/>
                    </a:cubicBezTo>
                    <a:cubicBezTo>
                      <a:pt x="761588" y="800437"/>
                      <a:pt x="808382" y="816321"/>
                      <a:pt x="852601" y="793568"/>
                    </a:cubicBezTo>
                    <a:cubicBezTo>
                      <a:pt x="845303" y="743338"/>
                      <a:pt x="867627" y="646745"/>
                      <a:pt x="772750" y="588788"/>
                    </a:cubicBezTo>
                    <a:cubicBezTo>
                      <a:pt x="729391" y="552726"/>
                      <a:pt x="648681" y="519241"/>
                      <a:pt x="565395" y="492193"/>
                    </a:cubicBezTo>
                    <a:cubicBezTo>
                      <a:pt x="534486" y="468582"/>
                      <a:pt x="515167" y="433379"/>
                      <a:pt x="488121" y="409767"/>
                    </a:cubicBezTo>
                    <a:close/>
                    <a:moveTo>
                      <a:pt x="314467" y="207"/>
                    </a:moveTo>
                    <a:cubicBezTo>
                      <a:pt x="302302" y="922"/>
                      <a:pt x="297652" y="4142"/>
                      <a:pt x="285488" y="8794"/>
                    </a:cubicBezTo>
                    <a:cubicBezTo>
                      <a:pt x="273325" y="13444"/>
                      <a:pt x="253826" y="20241"/>
                      <a:pt x="241485" y="28112"/>
                    </a:cubicBezTo>
                    <a:cubicBezTo>
                      <a:pt x="229142" y="35983"/>
                      <a:pt x="220377" y="43853"/>
                      <a:pt x="211433" y="56017"/>
                    </a:cubicBezTo>
                    <a:cubicBezTo>
                      <a:pt x="202489" y="68180"/>
                      <a:pt x="193724" y="87320"/>
                      <a:pt x="187821" y="101095"/>
                    </a:cubicBezTo>
                    <a:cubicBezTo>
                      <a:pt x="181919" y="114868"/>
                      <a:pt x="176194" y="121665"/>
                      <a:pt x="176015" y="138658"/>
                    </a:cubicBezTo>
                    <a:cubicBezTo>
                      <a:pt x="175837" y="155652"/>
                      <a:pt x="182813" y="191249"/>
                      <a:pt x="186748" y="203055"/>
                    </a:cubicBezTo>
                    <a:lnTo>
                      <a:pt x="187520" y="204007"/>
                    </a:lnTo>
                    <a:lnTo>
                      <a:pt x="191027" y="223887"/>
                    </a:lnTo>
                    <a:cubicBezTo>
                      <a:pt x="185407" y="222374"/>
                      <a:pt x="182724" y="232570"/>
                      <a:pt x="184333" y="241693"/>
                    </a:cubicBezTo>
                    <a:cubicBezTo>
                      <a:pt x="185943" y="250815"/>
                      <a:pt x="196139" y="265841"/>
                      <a:pt x="198822" y="277111"/>
                    </a:cubicBezTo>
                    <a:cubicBezTo>
                      <a:pt x="201505" y="288380"/>
                      <a:pt x="200298" y="299113"/>
                      <a:pt x="200432" y="309308"/>
                    </a:cubicBezTo>
                    <a:cubicBezTo>
                      <a:pt x="200566" y="319505"/>
                      <a:pt x="198285" y="331579"/>
                      <a:pt x="199627" y="338286"/>
                    </a:cubicBezTo>
                    <a:cubicBezTo>
                      <a:pt x="200969" y="344995"/>
                      <a:pt x="205128" y="346739"/>
                      <a:pt x="208482" y="349556"/>
                    </a:cubicBezTo>
                    <a:cubicBezTo>
                      <a:pt x="211836" y="352373"/>
                      <a:pt x="218275" y="343385"/>
                      <a:pt x="219751" y="355191"/>
                    </a:cubicBezTo>
                    <a:cubicBezTo>
                      <a:pt x="221227" y="366997"/>
                      <a:pt x="229008" y="395036"/>
                      <a:pt x="236655" y="410733"/>
                    </a:cubicBezTo>
                    <a:cubicBezTo>
                      <a:pt x="244301" y="426429"/>
                      <a:pt x="259999" y="439845"/>
                      <a:pt x="265633" y="449370"/>
                    </a:cubicBezTo>
                    <a:cubicBezTo>
                      <a:pt x="271268" y="458895"/>
                      <a:pt x="266438" y="460372"/>
                      <a:pt x="270463" y="467884"/>
                    </a:cubicBezTo>
                    <a:cubicBezTo>
                      <a:pt x="274487" y="475397"/>
                      <a:pt x="281330" y="484118"/>
                      <a:pt x="289781" y="494447"/>
                    </a:cubicBezTo>
                    <a:cubicBezTo>
                      <a:pt x="298233" y="504778"/>
                      <a:pt x="311246" y="524097"/>
                      <a:pt x="321175" y="529866"/>
                    </a:cubicBezTo>
                    <a:cubicBezTo>
                      <a:pt x="331102" y="535634"/>
                      <a:pt x="333383" y="536305"/>
                      <a:pt x="349348" y="529061"/>
                    </a:cubicBezTo>
                    <a:cubicBezTo>
                      <a:pt x="365312" y="521816"/>
                      <a:pt x="399657" y="499680"/>
                      <a:pt x="416963" y="486398"/>
                    </a:cubicBezTo>
                    <a:cubicBezTo>
                      <a:pt x="434270" y="473116"/>
                      <a:pt x="444331" y="459298"/>
                      <a:pt x="453186" y="449370"/>
                    </a:cubicBezTo>
                    <a:cubicBezTo>
                      <a:pt x="462041" y="439443"/>
                      <a:pt x="466601" y="434746"/>
                      <a:pt x="470089" y="426831"/>
                    </a:cubicBezTo>
                    <a:cubicBezTo>
                      <a:pt x="473577" y="418917"/>
                      <a:pt x="471968" y="409526"/>
                      <a:pt x="474115" y="401878"/>
                    </a:cubicBezTo>
                    <a:cubicBezTo>
                      <a:pt x="476261" y="394231"/>
                      <a:pt x="480688" y="390341"/>
                      <a:pt x="482969" y="380949"/>
                    </a:cubicBezTo>
                    <a:cubicBezTo>
                      <a:pt x="485249" y="371558"/>
                      <a:pt x="484847" y="352373"/>
                      <a:pt x="487799" y="345532"/>
                    </a:cubicBezTo>
                    <a:cubicBezTo>
                      <a:pt x="490750" y="338689"/>
                      <a:pt x="496788" y="343787"/>
                      <a:pt x="500678" y="339897"/>
                    </a:cubicBezTo>
                    <a:cubicBezTo>
                      <a:pt x="504569" y="336006"/>
                      <a:pt x="508996" y="331177"/>
                      <a:pt x="511142" y="322188"/>
                    </a:cubicBezTo>
                    <a:cubicBezTo>
                      <a:pt x="513289" y="313199"/>
                      <a:pt x="511947" y="299515"/>
                      <a:pt x="513557" y="285965"/>
                    </a:cubicBezTo>
                    <a:cubicBezTo>
                      <a:pt x="515167" y="272415"/>
                      <a:pt x="520131" y="252425"/>
                      <a:pt x="520801" y="240888"/>
                    </a:cubicBezTo>
                    <a:cubicBezTo>
                      <a:pt x="521473" y="229350"/>
                      <a:pt x="520131" y="222508"/>
                      <a:pt x="517582" y="216739"/>
                    </a:cubicBezTo>
                    <a:lnTo>
                      <a:pt x="505508" y="206274"/>
                    </a:lnTo>
                    <a:cubicBezTo>
                      <a:pt x="501482" y="205872"/>
                      <a:pt x="496788" y="209897"/>
                      <a:pt x="493433" y="214324"/>
                    </a:cubicBezTo>
                    <a:cubicBezTo>
                      <a:pt x="490893" y="217677"/>
                      <a:pt x="489661" y="229032"/>
                      <a:pt x="487525" y="232413"/>
                    </a:cubicBezTo>
                    <a:lnTo>
                      <a:pt x="486770" y="223363"/>
                    </a:lnTo>
                    <a:lnTo>
                      <a:pt x="488165" y="195462"/>
                    </a:lnTo>
                    <a:lnTo>
                      <a:pt x="490482" y="198762"/>
                    </a:lnTo>
                    <a:cubicBezTo>
                      <a:pt x="492986" y="200550"/>
                      <a:pt x="494238" y="195185"/>
                      <a:pt x="496921" y="194469"/>
                    </a:cubicBezTo>
                    <a:cubicBezTo>
                      <a:pt x="499604" y="193754"/>
                      <a:pt x="503002" y="193217"/>
                      <a:pt x="506581" y="194469"/>
                    </a:cubicBezTo>
                    <a:cubicBezTo>
                      <a:pt x="510158" y="195721"/>
                      <a:pt x="516419" y="202876"/>
                      <a:pt x="518386" y="201981"/>
                    </a:cubicBezTo>
                    <a:cubicBezTo>
                      <a:pt x="519370" y="201534"/>
                      <a:pt x="519370" y="200774"/>
                      <a:pt x="519124" y="198896"/>
                    </a:cubicBezTo>
                    <a:lnTo>
                      <a:pt x="518386" y="189102"/>
                    </a:lnTo>
                    <a:cubicBezTo>
                      <a:pt x="518391" y="189053"/>
                      <a:pt x="521603" y="159753"/>
                      <a:pt x="518386" y="142952"/>
                    </a:cubicBezTo>
                    <a:cubicBezTo>
                      <a:pt x="515167" y="126137"/>
                      <a:pt x="506760" y="103778"/>
                      <a:pt x="499068" y="88215"/>
                    </a:cubicBezTo>
                    <a:cubicBezTo>
                      <a:pt x="491376" y="72652"/>
                      <a:pt x="479213" y="57627"/>
                      <a:pt x="472236" y="49577"/>
                    </a:cubicBezTo>
                    <a:cubicBezTo>
                      <a:pt x="465260" y="41528"/>
                      <a:pt x="466154" y="44211"/>
                      <a:pt x="457210" y="39918"/>
                    </a:cubicBezTo>
                    <a:cubicBezTo>
                      <a:pt x="448266" y="35625"/>
                      <a:pt x="435030" y="29722"/>
                      <a:pt x="418572" y="23818"/>
                    </a:cubicBezTo>
                    <a:cubicBezTo>
                      <a:pt x="402117" y="17916"/>
                      <a:pt x="375821" y="8435"/>
                      <a:pt x="358470" y="4500"/>
                    </a:cubicBezTo>
                    <a:cubicBezTo>
                      <a:pt x="341118" y="564"/>
                      <a:pt x="326630" y="-509"/>
                      <a:pt x="314467" y="20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6" tIns="34294" rIns="68586" bIns="34294" rtlCol="0" anchor="ctr"/>
              <a:lstStyle/>
              <a:p>
                <a:pPr algn="ctr" defTabSz="685800"/>
                <a:endParaRPr lang="en-US" dirty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226393" y="5136406"/>
            <a:ext cx="2564422" cy="552450"/>
            <a:chOff x="6202" y="8159"/>
            <a:chExt cx="4038" cy="870"/>
          </a:xfrm>
        </p:grpSpPr>
        <p:sp>
          <p:nvSpPr>
            <p:cNvPr id="9" name="文本框 8"/>
            <p:cNvSpPr txBox="1"/>
            <p:nvPr/>
          </p:nvSpPr>
          <p:spPr>
            <a:xfrm>
              <a:off x="7072" y="8232"/>
              <a:ext cx="316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5">
                      <a:lumMod val="50000"/>
                    </a:schemeClr>
                  </a:solidFill>
                </a:rPr>
                <a:t>汇报人：陆瑶</a:t>
              </a:r>
              <a:endParaRPr lang="zh-CN" altLang="en-US" sz="2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202" y="8159"/>
              <a:ext cx="870" cy="870"/>
              <a:chOff x="3937978" y="5180856"/>
              <a:chExt cx="552450" cy="55245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3937978" y="5180856"/>
                <a:ext cx="552450" cy="55245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7" name="Group 38"/>
              <p:cNvGrpSpPr/>
              <p:nvPr/>
            </p:nvGrpSpPr>
            <p:grpSpPr>
              <a:xfrm>
                <a:off x="4022991" y="5324161"/>
                <a:ext cx="348415" cy="247981"/>
                <a:chOff x="5326857" y="2779521"/>
                <a:chExt cx="2283619" cy="2167129"/>
              </a:xfrm>
              <a:solidFill>
                <a:schemeClr val="bg1"/>
              </a:solidFill>
            </p:grpSpPr>
            <p:sp>
              <p:nvSpPr>
                <p:cNvPr id="18" name="Freeform 45"/>
                <p:cNvSpPr/>
                <p:nvPr/>
              </p:nvSpPr>
              <p:spPr>
                <a:xfrm>
                  <a:off x="5326857" y="3228975"/>
                  <a:ext cx="1147085" cy="1083469"/>
                </a:xfrm>
                <a:custGeom>
                  <a:avLst/>
                  <a:gdLst>
                    <a:gd name="connsiteX0" fmla="*/ 1090612 w 1147085"/>
                    <a:gd name="connsiteY0" fmla="*/ 0 h 1083469"/>
                    <a:gd name="connsiteX1" fmla="*/ 1147085 w 1147085"/>
                    <a:gd name="connsiteY1" fmla="*/ 460567 h 1083469"/>
                    <a:gd name="connsiteX2" fmla="*/ 1078295 w 1147085"/>
                    <a:gd name="connsiteY2" fmla="*/ 504743 h 1083469"/>
                    <a:gd name="connsiteX3" fmla="*/ 1025237 w 1147085"/>
                    <a:gd name="connsiteY3" fmla="*/ 72025 h 1083469"/>
                    <a:gd name="connsiteX4" fmla="*/ 79622 w 1147085"/>
                    <a:gd name="connsiteY4" fmla="*/ 171129 h 1083469"/>
                    <a:gd name="connsiteX5" fmla="*/ 186985 w 1147085"/>
                    <a:gd name="connsiteY5" fmla="*/ 990798 h 1083469"/>
                    <a:gd name="connsiteX6" fmla="*/ 186985 w 1147085"/>
                    <a:gd name="connsiteY6" fmla="*/ 1011445 h 1083469"/>
                    <a:gd name="connsiteX7" fmla="*/ 977729 w 1147085"/>
                    <a:gd name="connsiteY7" fmla="*/ 857154 h 1083469"/>
                    <a:gd name="connsiteX8" fmla="*/ 977729 w 1147085"/>
                    <a:gd name="connsiteY8" fmla="*/ 916854 h 1083469"/>
                    <a:gd name="connsiteX9" fmla="*/ 123825 w 1147085"/>
                    <a:gd name="connsiteY9" fmla="*/ 1083469 h 1083469"/>
                    <a:gd name="connsiteX10" fmla="*/ 0 w 1147085"/>
                    <a:gd name="connsiteY10" fmla="*/ 114300 h 1083469"/>
                    <a:gd name="connsiteX11" fmla="*/ 1090612 w 1147085"/>
                    <a:gd name="connsiteY11" fmla="*/ 0 h 1083469"/>
                    <a:gd name="connsiteX0-1" fmla="*/ 1090612 w 1147085"/>
                    <a:gd name="connsiteY0-2" fmla="*/ 0 h 1083469"/>
                    <a:gd name="connsiteX1-3" fmla="*/ 1147085 w 1147085"/>
                    <a:gd name="connsiteY1-4" fmla="*/ 460567 h 1083469"/>
                    <a:gd name="connsiteX2-5" fmla="*/ 1078295 w 1147085"/>
                    <a:gd name="connsiteY2-6" fmla="*/ 504743 h 1083469"/>
                    <a:gd name="connsiteX3-7" fmla="*/ 1025237 w 1147085"/>
                    <a:gd name="connsiteY3-8" fmla="*/ 72025 h 1083469"/>
                    <a:gd name="connsiteX4-9" fmla="*/ 79622 w 1147085"/>
                    <a:gd name="connsiteY4-10" fmla="*/ 171129 h 1083469"/>
                    <a:gd name="connsiteX5-11" fmla="*/ 186985 w 1147085"/>
                    <a:gd name="connsiteY5-12" fmla="*/ 1011445 h 1083469"/>
                    <a:gd name="connsiteX6-13" fmla="*/ 977729 w 1147085"/>
                    <a:gd name="connsiteY6-14" fmla="*/ 857154 h 1083469"/>
                    <a:gd name="connsiteX7-15" fmla="*/ 977729 w 1147085"/>
                    <a:gd name="connsiteY7-16" fmla="*/ 916854 h 1083469"/>
                    <a:gd name="connsiteX8-17" fmla="*/ 123825 w 1147085"/>
                    <a:gd name="connsiteY8-18" fmla="*/ 1083469 h 1083469"/>
                    <a:gd name="connsiteX9-19" fmla="*/ 0 w 1147085"/>
                    <a:gd name="connsiteY9-20" fmla="*/ 114300 h 1083469"/>
                    <a:gd name="connsiteX10-21" fmla="*/ 1090612 w 1147085"/>
                    <a:gd name="connsiteY10-22" fmla="*/ 0 h 108346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1147085" h="1083469">
                      <a:moveTo>
                        <a:pt x="1090612" y="0"/>
                      </a:moveTo>
                      <a:lnTo>
                        <a:pt x="1147085" y="460567"/>
                      </a:lnTo>
                      <a:cubicBezTo>
                        <a:pt x="1121629" y="471368"/>
                        <a:pt x="1098257" y="486098"/>
                        <a:pt x="1078295" y="504743"/>
                      </a:cubicBezTo>
                      <a:lnTo>
                        <a:pt x="1025237" y="72025"/>
                      </a:lnTo>
                      <a:lnTo>
                        <a:pt x="79622" y="171129"/>
                      </a:lnTo>
                      <a:lnTo>
                        <a:pt x="186985" y="1011445"/>
                      </a:lnTo>
                      <a:lnTo>
                        <a:pt x="977729" y="857154"/>
                      </a:lnTo>
                      <a:lnTo>
                        <a:pt x="977729" y="916854"/>
                      </a:lnTo>
                      <a:lnTo>
                        <a:pt x="123825" y="1083469"/>
                      </a:lnTo>
                      <a:lnTo>
                        <a:pt x="0" y="114300"/>
                      </a:lnTo>
                      <a:lnTo>
                        <a:pt x="1090612" y="0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/>
                <a:lstStyle/>
                <a:p>
                  <a:pPr algn="ctr" defTabSz="68516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9" name="Oval 23"/>
                <p:cNvSpPr/>
                <p:nvPr/>
              </p:nvSpPr>
              <p:spPr bwMode="auto">
                <a:xfrm>
                  <a:off x="5472973" y="4217016"/>
                  <a:ext cx="831613" cy="51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613" h="515322">
                      <a:moveTo>
                        <a:pt x="656506" y="0"/>
                      </a:moveTo>
                      <a:cubicBezTo>
                        <a:pt x="722980" y="12459"/>
                        <a:pt x="782484" y="33487"/>
                        <a:pt x="831613" y="60220"/>
                      </a:cubicBezTo>
                      <a:lnTo>
                        <a:pt x="831613" y="156807"/>
                      </a:lnTo>
                      <a:lnTo>
                        <a:pt x="790343" y="156807"/>
                      </a:lnTo>
                      <a:cubicBezTo>
                        <a:pt x="689578" y="156807"/>
                        <a:pt x="607892" y="247187"/>
                        <a:pt x="607892" y="358678"/>
                      </a:cubicBezTo>
                      <a:cubicBezTo>
                        <a:pt x="607892" y="412735"/>
                        <a:pt x="627095" y="461830"/>
                        <a:pt x="658968" y="497546"/>
                      </a:cubicBezTo>
                      <a:cubicBezTo>
                        <a:pt x="605816" y="509342"/>
                        <a:pt x="548050" y="515322"/>
                        <a:pt x="487726" y="515322"/>
                      </a:cubicBezTo>
                      <a:cubicBezTo>
                        <a:pt x="218362" y="515322"/>
                        <a:pt x="0" y="396081"/>
                        <a:pt x="0" y="248990"/>
                      </a:cubicBezTo>
                      <a:cubicBezTo>
                        <a:pt x="0" y="198934"/>
                        <a:pt x="25288" y="152104"/>
                        <a:pt x="70263" y="113194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/>
                <a:lstStyle/>
                <a:p>
                  <a:pPr algn="ctr" defTabSz="68516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0" name="Rounded Rectangle 13"/>
                <p:cNvSpPr/>
                <p:nvPr/>
              </p:nvSpPr>
              <p:spPr bwMode="auto">
                <a:xfrm>
                  <a:off x="6127748" y="3705225"/>
                  <a:ext cx="1375518" cy="12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518" h="1241425">
                      <a:moveTo>
                        <a:pt x="880211" y="0"/>
                      </a:moveTo>
                      <a:lnTo>
                        <a:pt x="1125002" y="0"/>
                      </a:lnTo>
                      <a:cubicBezTo>
                        <a:pt x="1202113" y="0"/>
                        <a:pt x="1271265" y="34077"/>
                        <a:pt x="1317403" y="88704"/>
                      </a:cubicBezTo>
                      <a:cubicBezTo>
                        <a:pt x="1244331" y="103169"/>
                        <a:pt x="1190628" y="168346"/>
                        <a:pt x="1190628" y="246066"/>
                      </a:cubicBezTo>
                      <a:lnTo>
                        <a:pt x="1190628" y="708029"/>
                      </a:lnTo>
                      <a:lnTo>
                        <a:pt x="929175" y="708029"/>
                      </a:lnTo>
                      <a:lnTo>
                        <a:pt x="803618" y="172438"/>
                      </a:lnTo>
                      <a:close/>
                      <a:moveTo>
                        <a:pt x="481554" y="0"/>
                      </a:moveTo>
                      <a:lnTo>
                        <a:pt x="726347" y="0"/>
                      </a:lnTo>
                      <a:lnTo>
                        <a:pt x="802940" y="172436"/>
                      </a:lnTo>
                      <a:lnTo>
                        <a:pt x="674361" y="720915"/>
                      </a:lnTo>
                      <a:cubicBezTo>
                        <a:pt x="614856" y="745801"/>
                        <a:pt x="573090" y="804586"/>
                        <a:pt x="573090" y="873128"/>
                      </a:cubicBezTo>
                      <a:cubicBezTo>
                        <a:pt x="573090" y="964310"/>
                        <a:pt x="647007" y="1038227"/>
                        <a:pt x="738189" y="1038227"/>
                      </a:cubicBezTo>
                      <a:lnTo>
                        <a:pt x="1375518" y="1038227"/>
                      </a:lnTo>
                      <a:cubicBezTo>
                        <a:pt x="1351252" y="1154299"/>
                        <a:pt x="1248302" y="1241425"/>
                        <a:pt x="1125002" y="1241425"/>
                      </a:cubicBezTo>
                      <a:lnTo>
                        <a:pt x="481554" y="1241425"/>
                      </a:lnTo>
                      <a:cubicBezTo>
                        <a:pt x="358254" y="1241425"/>
                        <a:pt x="255302" y="1154298"/>
                        <a:pt x="231037" y="1038224"/>
                      </a:cubicBezTo>
                      <a:lnTo>
                        <a:pt x="165099" y="1038224"/>
                      </a:lnTo>
                      <a:cubicBezTo>
                        <a:pt x="73917" y="1038224"/>
                        <a:pt x="0" y="964307"/>
                        <a:pt x="0" y="873125"/>
                      </a:cubicBezTo>
                      <a:cubicBezTo>
                        <a:pt x="0" y="781943"/>
                        <a:pt x="73917" y="708026"/>
                        <a:pt x="165099" y="708026"/>
                      </a:cubicBezTo>
                      <a:lnTo>
                        <a:pt x="225428" y="708026"/>
                      </a:lnTo>
                      <a:lnTo>
                        <a:pt x="225428" y="256126"/>
                      </a:lnTo>
                      <a:cubicBezTo>
                        <a:pt x="225428" y="114672"/>
                        <a:pt x="340100" y="0"/>
                        <a:pt x="481554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/>
                <a:lstStyle/>
                <a:p>
                  <a:pPr algn="ctr" defTabSz="68516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" name="Oval 57"/>
                <p:cNvSpPr/>
                <p:nvPr/>
              </p:nvSpPr>
              <p:spPr bwMode="auto">
                <a:xfrm>
                  <a:off x="6524624" y="2779521"/>
                  <a:ext cx="835025" cy="835025"/>
                </a:xfrm>
                <a:prstGeom prst="ellipse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/>
                <a:lstStyle/>
                <a:p>
                  <a:pPr algn="ctr" defTabSz="68516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" name="Rounded Rectangle 14"/>
                <p:cNvSpPr/>
                <p:nvPr/>
              </p:nvSpPr>
              <p:spPr bwMode="auto">
                <a:xfrm>
                  <a:off x="6740522" y="3829050"/>
                  <a:ext cx="869954" cy="874713"/>
                </a:xfrm>
                <a:custGeom>
                  <a:avLst/>
                  <a:gdLst>
                    <a:gd name="connsiteX0" fmla="*/ 744540 w 869954"/>
                    <a:gd name="connsiteY0" fmla="*/ 0 h 874713"/>
                    <a:gd name="connsiteX1" fmla="*/ 869954 w 869954"/>
                    <a:gd name="connsiteY1" fmla="*/ 125414 h 874713"/>
                    <a:gd name="connsiteX2" fmla="*/ 869953 w 869954"/>
                    <a:gd name="connsiteY2" fmla="*/ 706437 h 874713"/>
                    <a:gd name="connsiteX3" fmla="*/ 869952 w 869954"/>
                    <a:gd name="connsiteY3" fmla="*/ 749299 h 874713"/>
                    <a:gd name="connsiteX4" fmla="*/ 744538 w 869954"/>
                    <a:gd name="connsiteY4" fmla="*/ 874713 h 874713"/>
                    <a:gd name="connsiteX5" fmla="*/ 125414 w 869954"/>
                    <a:gd name="connsiteY5" fmla="*/ 874712 h 874713"/>
                    <a:gd name="connsiteX6" fmla="*/ 0 w 869954"/>
                    <a:gd name="connsiteY6" fmla="*/ 749298 h 874713"/>
                    <a:gd name="connsiteX7" fmla="*/ 1 w 869954"/>
                    <a:gd name="connsiteY7" fmla="*/ 749299 h 874713"/>
                    <a:gd name="connsiteX8" fmla="*/ 125415 w 869954"/>
                    <a:gd name="connsiteY8" fmla="*/ 623885 h 874713"/>
                    <a:gd name="connsiteX9" fmla="*/ 619126 w 869954"/>
                    <a:gd name="connsiteY9" fmla="*/ 623885 h 874713"/>
                    <a:gd name="connsiteX10" fmla="*/ 619126 w 869954"/>
                    <a:gd name="connsiteY10" fmla="*/ 125414 h 874713"/>
                    <a:gd name="connsiteX11" fmla="*/ 744540 w 869954"/>
                    <a:gd name="connsiteY11" fmla="*/ 0 h 874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69954" h="874713">
                      <a:moveTo>
                        <a:pt x="744540" y="0"/>
                      </a:moveTo>
                      <a:cubicBezTo>
                        <a:pt x="813804" y="0"/>
                        <a:pt x="869954" y="56150"/>
                        <a:pt x="869954" y="125414"/>
                      </a:cubicBezTo>
                      <a:cubicBezTo>
                        <a:pt x="869954" y="319088"/>
                        <a:pt x="869953" y="512763"/>
                        <a:pt x="869953" y="706437"/>
                      </a:cubicBezTo>
                      <a:cubicBezTo>
                        <a:pt x="869953" y="720724"/>
                        <a:pt x="869952" y="735012"/>
                        <a:pt x="869952" y="749299"/>
                      </a:cubicBezTo>
                      <a:cubicBezTo>
                        <a:pt x="869952" y="818563"/>
                        <a:pt x="813802" y="874713"/>
                        <a:pt x="744538" y="874713"/>
                      </a:cubicBezTo>
                      <a:lnTo>
                        <a:pt x="125414" y="874712"/>
                      </a:lnTo>
                      <a:cubicBezTo>
                        <a:pt x="56150" y="874712"/>
                        <a:pt x="0" y="818562"/>
                        <a:pt x="0" y="749298"/>
                      </a:cubicBezTo>
                      <a:lnTo>
                        <a:pt x="1" y="749299"/>
                      </a:lnTo>
                      <a:cubicBezTo>
                        <a:pt x="1" y="680035"/>
                        <a:pt x="56151" y="623885"/>
                        <a:pt x="125415" y="623885"/>
                      </a:cubicBezTo>
                      <a:lnTo>
                        <a:pt x="619126" y="623885"/>
                      </a:lnTo>
                      <a:lnTo>
                        <a:pt x="619126" y="125414"/>
                      </a:lnTo>
                      <a:cubicBezTo>
                        <a:pt x="619126" y="56150"/>
                        <a:pt x="675276" y="0"/>
                        <a:pt x="744540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/>
                <a:lstStyle/>
                <a:p>
                  <a:pPr algn="ctr" defTabSz="68516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4415" y="1243965"/>
            <a:ext cx="5249545" cy="5074920"/>
          </a:xfrm>
          <a:prstGeom prst="rect">
            <a:avLst/>
          </a:prstGeom>
        </p:spPr>
      </p:pic>
      <p:pic>
        <p:nvPicPr>
          <p:cNvPr id="4" name="图片 3" descr="timg (1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95" y="1351280"/>
            <a:ext cx="4860290" cy="4860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93092" y="4903644"/>
            <a:ext cx="6142025" cy="978729"/>
          </a:xfrm>
        </p:spPr>
        <p:txBody>
          <a:bodyPr>
            <a:noAutofit/>
          </a:bodyPr>
          <a:lstStyle/>
          <a:p>
            <a:r>
              <a:rPr lang="en-US" altLang="zh-CN" sz="6000" dirty="0"/>
              <a:t>THANK YOU</a:t>
            </a:r>
            <a:endParaRPr lang="en-US" altLang="zh-CN" sz="60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6095" y="153670"/>
            <a:ext cx="6878320" cy="6550025"/>
          </a:xfrm>
          <a:prstGeom prst="rect">
            <a:avLst/>
          </a:prstGeom>
        </p:spPr>
      </p:pic>
      <p:sp>
        <p:nvSpPr>
          <p:cNvPr id="6" name="燕尾形箭头 5">
            <a:hlinkClick r:id="rId2" action="ppaction://hlinksldjump"/>
          </p:cNvPr>
          <p:cNvSpPr/>
          <p:nvPr/>
        </p:nvSpPr>
        <p:spPr>
          <a:xfrm>
            <a:off x="11073765" y="5967730"/>
            <a:ext cx="807720" cy="638810"/>
          </a:xfrm>
          <a:prstGeom prst="notch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íṡľíḓè"/>
          <p:cNvGrpSpPr/>
          <p:nvPr/>
        </p:nvGrpSpPr>
        <p:grpSpPr>
          <a:xfrm>
            <a:off x="1757886" y="2607640"/>
            <a:ext cx="1458180" cy="1663040"/>
            <a:chOff x="1856520" y="2834333"/>
            <a:chExt cx="1458180" cy="1663040"/>
          </a:xfrm>
        </p:grpSpPr>
        <p:sp>
          <p:nvSpPr>
            <p:cNvPr id="4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tx2"/>
            </a:solidFill>
            <a:ln w="28575"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9" name="iṡļíḍé"/>
          <p:cNvSpPr txBox="1"/>
          <p:nvPr/>
        </p:nvSpPr>
        <p:spPr>
          <a:xfrm>
            <a:off x="3215640" y="3131820"/>
            <a:ext cx="1296035" cy="615315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tx2"/>
                </a:solidFill>
              </a:rPr>
              <a:t>内容</a:t>
            </a:r>
            <a:endParaRPr lang="zh-CN" altLang="en-US" sz="4000" b="1" dirty="0">
              <a:solidFill>
                <a:schemeClr val="tx2"/>
              </a:solidFill>
            </a:endParaRPr>
          </a:p>
        </p:txBody>
      </p:sp>
      <p:cxnSp>
        <p:nvCxnSpPr>
          <p:cNvPr id="10" name="Straight Connector 8"/>
          <p:cNvCxnSpPr/>
          <p:nvPr/>
        </p:nvCxnSpPr>
        <p:spPr>
          <a:xfrm>
            <a:off x="5437768" y="10160"/>
            <a:ext cx="0" cy="6858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íṧḷïḍe"/>
          <p:cNvSpPr/>
          <p:nvPr/>
        </p:nvSpPr>
        <p:spPr bwMode="auto">
          <a:xfrm>
            <a:off x="5100427" y="1110209"/>
            <a:ext cx="674682" cy="769470"/>
          </a:xfrm>
          <a:custGeom>
            <a:avLst/>
            <a:gdLst>
              <a:gd name="T0" fmla="*/ 573 w 1146"/>
              <a:gd name="T1" fmla="*/ 0 h 1307"/>
              <a:gd name="T2" fmla="*/ 1146 w 1146"/>
              <a:gd name="T3" fmla="*/ 287 h 1307"/>
              <a:gd name="T4" fmla="*/ 1146 w 1146"/>
              <a:gd name="T5" fmla="*/ 1021 h 1307"/>
              <a:gd name="T6" fmla="*/ 573 w 1146"/>
              <a:gd name="T7" fmla="*/ 1307 h 1307"/>
              <a:gd name="T8" fmla="*/ 0 w 1146"/>
              <a:gd name="T9" fmla="*/ 1021 h 1307"/>
              <a:gd name="T10" fmla="*/ 0 w 1146"/>
              <a:gd name="T11" fmla="*/ 287 h 1307"/>
              <a:gd name="T12" fmla="*/ 573 w 1146"/>
              <a:gd name="T13" fmla="*/ 0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 w="28575">
            <a:noFill/>
          </a:ln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en-US" altLang="zh-CN" sz="3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îšḷïḍè"/>
          <p:cNvSpPr/>
          <p:nvPr/>
        </p:nvSpPr>
        <p:spPr bwMode="auto">
          <a:xfrm>
            <a:off x="5100427" y="2406353"/>
            <a:ext cx="674682" cy="769470"/>
          </a:xfrm>
          <a:custGeom>
            <a:avLst/>
            <a:gdLst>
              <a:gd name="T0" fmla="*/ 573 w 1146"/>
              <a:gd name="T1" fmla="*/ 0 h 1307"/>
              <a:gd name="T2" fmla="*/ 1146 w 1146"/>
              <a:gd name="T3" fmla="*/ 287 h 1307"/>
              <a:gd name="T4" fmla="*/ 1146 w 1146"/>
              <a:gd name="T5" fmla="*/ 1021 h 1307"/>
              <a:gd name="T6" fmla="*/ 573 w 1146"/>
              <a:gd name="T7" fmla="*/ 1307 h 1307"/>
              <a:gd name="T8" fmla="*/ 0 w 1146"/>
              <a:gd name="T9" fmla="*/ 1021 h 1307"/>
              <a:gd name="T10" fmla="*/ 0 w 1146"/>
              <a:gd name="T11" fmla="*/ 287 h 1307"/>
              <a:gd name="T12" fmla="*/ 573 w 1146"/>
              <a:gd name="T13" fmla="*/ 0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 w="28575">
            <a:noFill/>
          </a:ln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en-US" altLang="zh-CN" sz="3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íSlïḍé"/>
          <p:cNvSpPr/>
          <p:nvPr/>
        </p:nvSpPr>
        <p:spPr bwMode="auto">
          <a:xfrm>
            <a:off x="5100427" y="3702497"/>
            <a:ext cx="674682" cy="769470"/>
          </a:xfrm>
          <a:custGeom>
            <a:avLst/>
            <a:gdLst>
              <a:gd name="T0" fmla="*/ 573 w 1146"/>
              <a:gd name="T1" fmla="*/ 0 h 1307"/>
              <a:gd name="T2" fmla="*/ 1146 w 1146"/>
              <a:gd name="T3" fmla="*/ 287 h 1307"/>
              <a:gd name="T4" fmla="*/ 1146 w 1146"/>
              <a:gd name="T5" fmla="*/ 1021 h 1307"/>
              <a:gd name="T6" fmla="*/ 573 w 1146"/>
              <a:gd name="T7" fmla="*/ 1307 h 1307"/>
              <a:gd name="T8" fmla="*/ 0 w 1146"/>
              <a:gd name="T9" fmla="*/ 1021 h 1307"/>
              <a:gd name="T10" fmla="*/ 0 w 1146"/>
              <a:gd name="T11" fmla="*/ 287 h 1307"/>
              <a:gd name="T12" fmla="*/ 573 w 1146"/>
              <a:gd name="T13" fmla="*/ 0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solidFill>
            <a:schemeClr val="accent6"/>
          </a:solidFill>
          <a:ln w="28575">
            <a:noFill/>
          </a:ln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en-US" altLang="zh-CN" sz="3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îṥļîḓe"/>
          <p:cNvSpPr/>
          <p:nvPr/>
        </p:nvSpPr>
        <p:spPr bwMode="auto">
          <a:xfrm>
            <a:off x="5100427" y="4998641"/>
            <a:ext cx="674682" cy="769470"/>
          </a:xfrm>
          <a:custGeom>
            <a:avLst/>
            <a:gdLst>
              <a:gd name="T0" fmla="*/ 573 w 1146"/>
              <a:gd name="T1" fmla="*/ 0 h 1307"/>
              <a:gd name="T2" fmla="*/ 1146 w 1146"/>
              <a:gd name="T3" fmla="*/ 287 h 1307"/>
              <a:gd name="T4" fmla="*/ 1146 w 1146"/>
              <a:gd name="T5" fmla="*/ 1021 h 1307"/>
              <a:gd name="T6" fmla="*/ 573 w 1146"/>
              <a:gd name="T7" fmla="*/ 1307 h 1307"/>
              <a:gd name="T8" fmla="*/ 0 w 1146"/>
              <a:gd name="T9" fmla="*/ 1021 h 1307"/>
              <a:gd name="T10" fmla="*/ 0 w 1146"/>
              <a:gd name="T11" fmla="*/ 287 h 1307"/>
              <a:gd name="T12" fmla="*/ 573 w 1146"/>
              <a:gd name="T13" fmla="*/ 0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en-US" altLang="zh-CN" sz="3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íSľîḓê"/>
          <p:cNvSpPr txBox="1"/>
          <p:nvPr/>
        </p:nvSpPr>
        <p:spPr>
          <a:xfrm>
            <a:off x="6112510" y="1278255"/>
            <a:ext cx="3565525" cy="432435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zh-CN" altLang="en-US" sz="2800" b="1">
                <a:solidFill>
                  <a:schemeClr val="accent1">
                    <a:lumMod val="100000"/>
                  </a:schemeClr>
                </a:solidFill>
              </a:rPr>
              <a:t>概念与病因</a:t>
            </a:r>
            <a:endParaRPr lang="zh-CN" altLang="en-US" sz="2800" b="1">
              <a:solidFill>
                <a:schemeClr val="accent1">
                  <a:lumMod val="100000"/>
                </a:schemeClr>
              </a:solidFill>
            </a:endParaRPr>
          </a:p>
        </p:txBody>
      </p:sp>
      <p:sp>
        <p:nvSpPr>
          <p:cNvPr id="20" name="ïSlide"/>
          <p:cNvSpPr txBox="1"/>
          <p:nvPr/>
        </p:nvSpPr>
        <p:spPr>
          <a:xfrm>
            <a:off x="6112510" y="2769235"/>
            <a:ext cx="3565525" cy="242570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zh-CN" altLang="en-US" sz="2800" b="1">
                <a:solidFill>
                  <a:schemeClr val="accent2">
                    <a:lumMod val="100000"/>
                  </a:schemeClr>
                </a:solidFill>
              </a:rPr>
              <a:t>病理分型</a:t>
            </a:r>
            <a:endParaRPr lang="zh-CN" altLang="en-US" sz="2800" b="1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23" name="iṡḻiḓê"/>
          <p:cNvSpPr txBox="1"/>
          <p:nvPr/>
        </p:nvSpPr>
        <p:spPr>
          <a:xfrm>
            <a:off x="6112510" y="4028440"/>
            <a:ext cx="3565525" cy="242570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zh-CN" altLang="en-US" sz="2800" b="1">
                <a:solidFill>
                  <a:schemeClr val="accent6"/>
                </a:solidFill>
              </a:rPr>
              <a:t>临床表现</a:t>
            </a:r>
            <a:endParaRPr lang="zh-CN" altLang="en-US" sz="2800" b="1">
              <a:solidFill>
                <a:schemeClr val="accent6"/>
              </a:solidFill>
            </a:endParaRPr>
          </a:p>
        </p:txBody>
      </p:sp>
      <p:sp>
        <p:nvSpPr>
          <p:cNvPr id="26" name="îS1îḋè"/>
          <p:cNvSpPr txBox="1"/>
          <p:nvPr/>
        </p:nvSpPr>
        <p:spPr>
          <a:xfrm>
            <a:off x="6112510" y="5322570"/>
            <a:ext cx="3565525" cy="242570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zh-CN" altLang="en-US" sz="2800" b="1">
                <a:solidFill>
                  <a:schemeClr val="accent4">
                    <a:lumMod val="100000"/>
                  </a:schemeClr>
                </a:solidFill>
              </a:rPr>
              <a:t>治疗与护理</a:t>
            </a:r>
            <a:endParaRPr lang="zh-CN" altLang="en-US" sz="2800" b="1">
              <a:solidFill>
                <a:schemeClr val="accent4">
                  <a:lumMod val="10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bldLvl="0" animBg="1"/>
      <p:bldP spid="1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969828" y="1623497"/>
            <a:ext cx="22523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3EA9D3"/>
                </a:solidFill>
              </a:rPr>
              <a:t>PART ONE</a:t>
            </a:r>
            <a:endParaRPr lang="en-US" altLang="zh-CN" sz="3200" b="1" dirty="0">
              <a:solidFill>
                <a:srgbClr val="3EA9D3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114493" y="2967048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概 念 与 病 因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850900" y="1530350"/>
            <a:ext cx="5867400" cy="44234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10000"/>
              </a:lnSpc>
            </a:pPr>
            <a:r>
              <a:rPr lang="zh-CN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腰椎间盘突出症</a:t>
            </a:r>
            <a:endParaRPr lang="zh-CN" sz="2800" b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10000"/>
              </a:lnSpc>
            </a:pPr>
            <a:r>
              <a:rPr lang="zh-CN" sz="2800" b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en-US" altLang="zh-CN" sz="2800" b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800" b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是指腰椎间盘的纤维环破裂和髓核组织突出，压迫和刺激相应水平的神经根，从而引起一系列症状和体征。</a:t>
            </a:r>
            <a:endParaRPr lang="zh-CN" sz="2800" b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10000"/>
              </a:lnSpc>
            </a:pPr>
            <a:endParaRPr lang="zh-CN" sz="2800" b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10000"/>
              </a:lnSpc>
            </a:pPr>
            <a:r>
              <a:rPr lang="en-US" sz="2800" b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95%</a:t>
            </a:r>
            <a:r>
              <a:rPr lang="zh-CN" sz="2800" b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的腰椎间盘突出发生在</a:t>
            </a:r>
            <a:r>
              <a:rPr lang="en-US" sz="2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</a:t>
            </a:r>
            <a:r>
              <a:rPr lang="en-US" sz="2800" b="0" baseline="-25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4~5</a:t>
            </a:r>
            <a:r>
              <a:rPr lang="zh-CN" sz="2800" b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sz="2800" b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</a:t>
            </a:r>
            <a:r>
              <a:rPr lang="en-US" sz="2800" b="0" baseline="-25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sz="2800" b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~S</a:t>
            </a:r>
            <a:r>
              <a:rPr lang="en-US" sz="2800" b="0" baseline="-25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800" b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椎间盘，病人年龄一般在</a:t>
            </a:r>
            <a:r>
              <a:rPr lang="en-US" sz="2800" b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18~60</a:t>
            </a:r>
            <a:r>
              <a:rPr lang="zh-CN" sz="2800" b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岁，男性多于女性。</a:t>
            </a:r>
            <a:endParaRPr lang="zh-CN" altLang="en-US" sz="2800" b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1905" y="1663065"/>
            <a:ext cx="3293110" cy="41579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6"/>
          <p:cNvGrpSpPr/>
          <p:nvPr/>
        </p:nvGrpSpPr>
        <p:grpSpPr>
          <a:xfrm>
            <a:off x="-34553" y="1887495"/>
            <a:ext cx="4203701" cy="4906984"/>
            <a:chOff x="-36513" y="1887493"/>
            <a:chExt cx="4204499" cy="4906984"/>
          </a:xfrm>
        </p:grpSpPr>
        <p:sp>
          <p:nvSpPr>
            <p:cNvPr id="6" name="Line 29"/>
            <p:cNvSpPr>
              <a:spLocks noChangeShapeType="1"/>
            </p:cNvSpPr>
            <p:nvPr/>
          </p:nvSpPr>
          <p:spPr bwMode="gray">
            <a:xfrm flipH="1">
              <a:off x="2814" y="6365566"/>
              <a:ext cx="3036678" cy="246217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ea typeface="微软雅黑" panose="020B0503020204020204" charset="-122"/>
              </a:endParaRPr>
            </a:p>
          </p:txBody>
        </p:sp>
        <p:sp>
          <p:nvSpPr>
            <p:cNvPr id="7" name="Line 30"/>
            <p:cNvSpPr>
              <a:spLocks noChangeShapeType="1"/>
            </p:cNvSpPr>
            <p:nvPr/>
          </p:nvSpPr>
          <p:spPr bwMode="gray">
            <a:xfrm flipH="1">
              <a:off x="2814" y="3739251"/>
              <a:ext cx="656579" cy="2872533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ea typeface="微软雅黑" panose="020B0503020204020204" charset="-122"/>
              </a:endParaRPr>
            </a:p>
          </p:txBody>
        </p:sp>
        <p:sp>
          <p:nvSpPr>
            <p:cNvPr id="11" name="Line 34"/>
            <p:cNvSpPr>
              <a:spLocks noChangeShapeType="1"/>
            </p:cNvSpPr>
            <p:nvPr/>
          </p:nvSpPr>
          <p:spPr bwMode="gray">
            <a:xfrm flipH="1">
              <a:off x="2814" y="3511842"/>
              <a:ext cx="1793624" cy="3099940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ea typeface="微软雅黑" panose="020B0503020204020204" charset="-122"/>
              </a:endParaRPr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gray">
            <a:xfrm flipH="1">
              <a:off x="2814" y="5375568"/>
              <a:ext cx="3118750" cy="1236215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ea typeface="微软雅黑" panose="020B0503020204020204" charset="-122"/>
              </a:endParaRPr>
            </a:p>
          </p:txBody>
        </p:sp>
        <p:sp>
          <p:nvSpPr>
            <p:cNvPr id="13" name="Line 36"/>
            <p:cNvSpPr>
              <a:spLocks noChangeShapeType="1"/>
            </p:cNvSpPr>
            <p:nvPr/>
          </p:nvSpPr>
          <p:spPr bwMode="gray">
            <a:xfrm flipH="1">
              <a:off x="2814" y="1887493"/>
              <a:ext cx="2010772" cy="4724290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ea typeface="微软雅黑" panose="020B0503020204020204" charset="-122"/>
              </a:endParaRPr>
            </a:p>
          </p:txBody>
        </p:sp>
        <p:sp>
          <p:nvSpPr>
            <p:cNvPr id="14" name="Line 37"/>
            <p:cNvSpPr>
              <a:spLocks noChangeShapeType="1"/>
            </p:cNvSpPr>
            <p:nvPr/>
          </p:nvSpPr>
          <p:spPr bwMode="gray">
            <a:xfrm flipH="1">
              <a:off x="2814" y="3316921"/>
              <a:ext cx="2487819" cy="3294862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ea typeface="微软雅黑" panose="020B0503020204020204" charset="-122"/>
              </a:endParaRPr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gray">
            <a:xfrm flipH="1">
              <a:off x="2814" y="4681373"/>
              <a:ext cx="3065745" cy="1930410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ea typeface="微软雅黑" panose="020B0503020204020204" charset="-122"/>
              </a:endParaRPr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gray">
            <a:xfrm flipH="1">
              <a:off x="2814" y="5808158"/>
              <a:ext cx="4165172" cy="803625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ea typeface="微软雅黑" panose="020B0503020204020204" charset="-122"/>
              </a:endParaRP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gray">
            <a:xfrm flipH="1">
              <a:off x="-36513" y="4250234"/>
              <a:ext cx="2708447" cy="2544243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8" name="AutoShape 31"/>
          <p:cNvSpPr>
            <a:spLocks noChangeArrowheads="1"/>
          </p:cNvSpPr>
          <p:nvPr/>
        </p:nvSpPr>
        <p:spPr bwMode="gray">
          <a:xfrm>
            <a:off x="1798048" y="3287856"/>
            <a:ext cx="246171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  <a:effectLst/>
        </p:spPr>
        <p:txBody>
          <a:bodyPr wrap="none" lIns="86683" tIns="43341" rIns="86683" bIns="43341" anchor="ctr"/>
          <a:lstStyle/>
          <a:p>
            <a:pPr>
              <a:defRPr/>
            </a:pPr>
            <a:endParaRPr lang="zh-CN" altLang="en-US" sz="2400" kern="0" dirty="0">
              <a:solidFill>
                <a:sysClr val="windowText" lastClr="000000"/>
              </a:solidFill>
              <a:ea typeface="微软雅黑" panose="020B0503020204020204" charset="-122"/>
            </a:endParaRPr>
          </a:p>
        </p:txBody>
      </p:sp>
      <p:sp>
        <p:nvSpPr>
          <p:cNvPr id="9" name="AutoShape 32"/>
          <p:cNvSpPr>
            <a:spLocks noChangeArrowheads="1"/>
          </p:cNvSpPr>
          <p:nvPr/>
        </p:nvSpPr>
        <p:spPr bwMode="gray">
          <a:xfrm>
            <a:off x="2630583" y="4067541"/>
            <a:ext cx="246171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/>
        </p:spPr>
        <p:txBody>
          <a:bodyPr wrap="none" lIns="86683" tIns="43341" rIns="86683" bIns="43341" anchor="ctr"/>
          <a:lstStyle/>
          <a:p>
            <a:pPr>
              <a:defRPr/>
            </a:pPr>
            <a:endParaRPr lang="zh-CN" altLang="en-US" sz="2400" kern="0" dirty="0">
              <a:solidFill>
                <a:sysClr val="windowText" lastClr="000000"/>
              </a:solidFill>
              <a:ea typeface="微软雅黑" panose="020B0503020204020204" charset="-122"/>
            </a:endParaRPr>
          </a:p>
        </p:txBody>
      </p:sp>
      <p:sp>
        <p:nvSpPr>
          <p:cNvPr id="10" name="AutoShape 33"/>
          <p:cNvSpPr>
            <a:spLocks noChangeArrowheads="1"/>
          </p:cNvSpPr>
          <p:nvPr/>
        </p:nvSpPr>
        <p:spPr bwMode="gray">
          <a:xfrm>
            <a:off x="3136600" y="5213134"/>
            <a:ext cx="246171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  <a:effectLst/>
        </p:spPr>
        <p:txBody>
          <a:bodyPr wrap="none" lIns="86683" tIns="43341" rIns="86683" bIns="43341" anchor="ctr"/>
          <a:lstStyle/>
          <a:p>
            <a:pPr>
              <a:defRPr/>
            </a:pPr>
            <a:endParaRPr lang="zh-CN" altLang="en-US" sz="2400" kern="0" dirty="0">
              <a:solidFill>
                <a:sysClr val="windowText" lastClr="000000"/>
              </a:solidFill>
              <a:ea typeface="微软雅黑" panose="020B0503020204020204" charset="-122"/>
            </a:endParaRPr>
          </a:p>
        </p:txBody>
      </p:sp>
      <p:grpSp>
        <p:nvGrpSpPr>
          <p:cNvPr id="3" name="组合 37"/>
          <p:cNvGrpSpPr/>
          <p:nvPr/>
        </p:nvGrpSpPr>
        <p:grpSpPr>
          <a:xfrm>
            <a:off x="4569" y="4551132"/>
            <a:ext cx="2350731" cy="2306869"/>
            <a:chOff x="2617" y="4551130"/>
            <a:chExt cx="2351177" cy="2306870"/>
          </a:xfrm>
          <a:solidFill>
            <a:srgbClr val="0170C1"/>
          </a:solidFill>
        </p:grpSpPr>
        <p:sp>
          <p:nvSpPr>
            <p:cNvPr id="34" name="Arc 43"/>
            <p:cNvSpPr/>
            <p:nvPr/>
          </p:nvSpPr>
          <p:spPr bwMode="gray">
            <a:xfrm>
              <a:off x="2617" y="4551130"/>
              <a:ext cx="2351177" cy="230687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rgbClr val="E8E8E6"/>
              </a:solidFill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ea typeface="微软雅黑" panose="020B0503020204020204" charset="-122"/>
              </a:endParaRPr>
            </a:p>
          </p:txBody>
        </p:sp>
        <p:sp>
          <p:nvSpPr>
            <p:cNvPr id="36" name="Text Box 45"/>
            <p:cNvSpPr txBox="1">
              <a:spLocks noChangeArrowheads="1"/>
            </p:cNvSpPr>
            <p:nvPr/>
          </p:nvSpPr>
          <p:spPr bwMode="gray">
            <a:xfrm>
              <a:off x="198895" y="5609861"/>
              <a:ext cx="1401859" cy="7683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方正小标宋简体" panose="03000509000000000000" charset="-122"/>
                  <a:ea typeface="方正小标宋简体" panose="03000509000000000000" charset="-122"/>
                </a:rPr>
                <a:t>病因</a:t>
              </a:r>
              <a:endParaRPr lang="zh-CN" altLang="en-US" sz="4400" b="1" dirty="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</a:endParaRPr>
            </a:p>
          </p:txBody>
        </p:sp>
      </p:grpSp>
      <p:sp>
        <p:nvSpPr>
          <p:cNvPr id="22" name="AutoShape 50"/>
          <p:cNvSpPr>
            <a:spLocks noChangeArrowheads="1"/>
          </p:cNvSpPr>
          <p:nvPr/>
        </p:nvSpPr>
        <p:spPr bwMode="gray">
          <a:xfrm>
            <a:off x="4124701" y="5387540"/>
            <a:ext cx="707740" cy="707873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  <a:effectLst/>
        </p:spPr>
        <p:txBody>
          <a:bodyPr wrap="none" lIns="86683" tIns="43341" rIns="86683" bIns="43341" anchor="ctr"/>
          <a:lstStyle/>
          <a:p>
            <a:pPr>
              <a:defRPr/>
            </a:pPr>
            <a:endParaRPr lang="zh-CN" altLang="en-US" sz="2400" kern="0" dirty="0">
              <a:solidFill>
                <a:sysClr val="windowText" lastClr="000000"/>
              </a:solidFill>
              <a:ea typeface="微软雅黑" panose="020B0503020204020204" charset="-122"/>
            </a:endParaRPr>
          </a:p>
        </p:txBody>
      </p:sp>
      <p:sp>
        <p:nvSpPr>
          <p:cNvPr id="26" name="AutoShape 55"/>
          <p:cNvSpPr>
            <a:spLocks noChangeArrowheads="1"/>
          </p:cNvSpPr>
          <p:nvPr/>
        </p:nvSpPr>
        <p:spPr bwMode="gray">
          <a:xfrm>
            <a:off x="1830531" y="1309570"/>
            <a:ext cx="707740" cy="707873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/>
        </p:spPr>
        <p:txBody>
          <a:bodyPr wrap="none" lIns="86683" tIns="43341" rIns="86683" bIns="43341" anchor="ctr"/>
          <a:lstStyle/>
          <a:p>
            <a:pPr>
              <a:defRPr/>
            </a:pPr>
            <a:endParaRPr lang="zh-CN" altLang="en-US" sz="2400" kern="0" dirty="0">
              <a:solidFill>
                <a:sysClr val="windowText" lastClr="000000"/>
              </a:solidFill>
              <a:ea typeface="微软雅黑" panose="020B0503020204020204" charset="-122"/>
            </a:endParaRPr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gray">
          <a:xfrm>
            <a:off x="2353642" y="2780034"/>
            <a:ext cx="707740" cy="707873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  <a:effectLst/>
        </p:spPr>
        <p:txBody>
          <a:bodyPr wrap="none" lIns="86683" tIns="43341" rIns="86683" bIns="43341" anchor="ctr"/>
          <a:lstStyle/>
          <a:p>
            <a:pPr>
              <a:defRPr/>
            </a:pPr>
            <a:endParaRPr lang="zh-CN" altLang="en-US" sz="2400" kern="0" dirty="0">
              <a:solidFill>
                <a:sysClr val="windowText" lastClr="000000"/>
              </a:solidFill>
              <a:ea typeface="微软雅黑" panose="020B0503020204020204" charset="-122"/>
            </a:endParaRPr>
          </a:p>
        </p:txBody>
      </p:sp>
      <p:sp>
        <p:nvSpPr>
          <p:cNvPr id="28" name="AutoShape 57"/>
          <p:cNvSpPr>
            <a:spLocks noChangeArrowheads="1"/>
          </p:cNvSpPr>
          <p:nvPr/>
        </p:nvSpPr>
        <p:spPr bwMode="gray">
          <a:xfrm>
            <a:off x="2994710" y="4192362"/>
            <a:ext cx="707740" cy="707873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/>
        </p:spPr>
        <p:txBody>
          <a:bodyPr wrap="none" lIns="86683" tIns="43341" rIns="86683" bIns="43341" anchor="ctr"/>
          <a:lstStyle/>
          <a:p>
            <a:pPr>
              <a:defRPr/>
            </a:pPr>
            <a:endParaRPr lang="zh-CN" altLang="en-US" sz="2400" kern="0" dirty="0">
              <a:solidFill>
                <a:sysClr val="windowText" lastClr="000000"/>
              </a:solidFill>
              <a:ea typeface="微软雅黑" panose="020B0503020204020204" charset="-122"/>
            </a:endParaRPr>
          </a:p>
        </p:txBody>
      </p:sp>
      <p:sp>
        <p:nvSpPr>
          <p:cNvPr id="29" name="AutoShape 58"/>
          <p:cNvSpPr>
            <a:spLocks noChangeArrowheads="1"/>
          </p:cNvSpPr>
          <p:nvPr/>
        </p:nvSpPr>
        <p:spPr bwMode="gray">
          <a:xfrm>
            <a:off x="635577" y="3491326"/>
            <a:ext cx="246171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/>
        </p:spPr>
        <p:txBody>
          <a:bodyPr wrap="none" lIns="86683" tIns="43341" rIns="86683" bIns="43341" anchor="ctr"/>
          <a:lstStyle/>
          <a:p>
            <a:pPr>
              <a:defRPr/>
            </a:pPr>
            <a:endParaRPr lang="zh-CN" altLang="en-US" sz="2400" kern="0" dirty="0">
              <a:solidFill>
                <a:sysClr val="windowText" lastClr="000000"/>
              </a:solidFill>
              <a:ea typeface="微软雅黑" panose="020B0503020204020204" charset="-122"/>
            </a:endParaRPr>
          </a:p>
        </p:txBody>
      </p:sp>
      <p:sp>
        <p:nvSpPr>
          <p:cNvPr id="30" name="AutoShape 59"/>
          <p:cNvSpPr>
            <a:spLocks noChangeArrowheads="1"/>
          </p:cNvSpPr>
          <p:nvPr/>
        </p:nvSpPr>
        <p:spPr bwMode="gray">
          <a:xfrm>
            <a:off x="3066509" y="6256138"/>
            <a:ext cx="246171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  <a:effectLst/>
        </p:spPr>
        <p:txBody>
          <a:bodyPr wrap="none" lIns="86683" tIns="43341" rIns="86683" bIns="43341" anchor="ctr"/>
          <a:lstStyle/>
          <a:p>
            <a:pPr>
              <a:defRPr/>
            </a:pPr>
            <a:endParaRPr lang="zh-CN" altLang="en-US" sz="2400" kern="0" dirty="0">
              <a:solidFill>
                <a:sysClr val="windowText" lastClr="000000"/>
              </a:solidFill>
              <a:ea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07510" y="1396248"/>
            <a:ext cx="5641237" cy="732155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髓核的退变主要表现为含水量的降低，并可因失水引起椎节失稳、松动等小范围的病理改变；纤维环的退变主要表现为坚韧程度的降低。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1" name="TextBox 170"/>
          <p:cNvSpPr txBox="1"/>
          <p:nvPr/>
        </p:nvSpPr>
        <p:spPr>
          <a:xfrm>
            <a:off x="2630805" y="1061085"/>
            <a:ext cx="4248785" cy="434975"/>
          </a:xfrm>
          <a:prstGeom prst="rect">
            <a:avLst/>
          </a:prstGeom>
          <a:noFill/>
        </p:spPr>
        <p:txBody>
          <a:bodyPr wrap="square" lIns="91415" tIns="45707" rIns="91415" bIns="45707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Arial" panose="020B0604020202020204" pitchFamily="34" charset="0"/>
              </a:rPr>
              <a:t>腰椎间盘的退行性改变是基本因素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170"/>
          <p:cNvSpPr txBox="1"/>
          <p:nvPr/>
        </p:nvSpPr>
        <p:spPr>
          <a:xfrm>
            <a:off x="3383509" y="2345171"/>
            <a:ext cx="2303905" cy="434975"/>
          </a:xfrm>
          <a:prstGeom prst="rect">
            <a:avLst/>
          </a:prstGeom>
          <a:noFill/>
        </p:spPr>
        <p:txBody>
          <a:bodyPr wrap="square" lIns="91415" tIns="45707" rIns="91415" bIns="45707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Arial" panose="020B0604020202020204" pitchFamily="34" charset="0"/>
              </a:rPr>
              <a:t>损伤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170"/>
          <p:cNvSpPr txBox="1"/>
          <p:nvPr/>
        </p:nvSpPr>
        <p:spPr>
          <a:xfrm>
            <a:off x="3688080" y="3134360"/>
            <a:ext cx="3679825" cy="434975"/>
          </a:xfrm>
          <a:prstGeom prst="rect">
            <a:avLst/>
          </a:prstGeom>
          <a:noFill/>
        </p:spPr>
        <p:txBody>
          <a:bodyPr wrap="square" lIns="91415" tIns="45707" rIns="91415" bIns="45707" rtlCol="0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Arial" panose="020B0604020202020204" pitchFamily="34" charset="0"/>
              </a:rPr>
              <a:t>椎间盘自身解剖因素的弱点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170"/>
          <p:cNvSpPr txBox="1"/>
          <p:nvPr/>
        </p:nvSpPr>
        <p:spPr>
          <a:xfrm>
            <a:off x="4375763" y="3879482"/>
            <a:ext cx="2303905" cy="434975"/>
          </a:xfrm>
          <a:prstGeom prst="rect">
            <a:avLst/>
          </a:prstGeom>
          <a:noFill/>
        </p:spPr>
        <p:txBody>
          <a:bodyPr wrap="square" lIns="91415" tIns="45707" rIns="91415" bIns="45707" rtlCol="0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Arial" panose="020B0604020202020204" pitchFamily="34" charset="0"/>
              </a:rPr>
              <a:t>腰骶先天异常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TextBox 170"/>
          <p:cNvSpPr txBox="1"/>
          <p:nvPr/>
        </p:nvSpPr>
        <p:spPr>
          <a:xfrm>
            <a:off x="4832963" y="4681487"/>
            <a:ext cx="2303905" cy="434975"/>
          </a:xfrm>
          <a:prstGeom prst="rect">
            <a:avLst/>
          </a:prstGeom>
          <a:noFill/>
        </p:spPr>
        <p:txBody>
          <a:bodyPr wrap="square" lIns="91415" tIns="45707" rIns="91415" bIns="45707" rtlCol="0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Arial" panose="020B0604020202020204" pitchFamily="34" charset="0"/>
              </a:rPr>
              <a:t>遗传因素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170"/>
          <p:cNvSpPr txBox="1"/>
          <p:nvPr/>
        </p:nvSpPr>
        <p:spPr>
          <a:xfrm>
            <a:off x="5287623" y="5487302"/>
            <a:ext cx="2303905" cy="434975"/>
          </a:xfrm>
          <a:prstGeom prst="rect">
            <a:avLst/>
          </a:prstGeom>
          <a:noFill/>
        </p:spPr>
        <p:txBody>
          <a:bodyPr wrap="square" lIns="91415" tIns="45707" rIns="91415" bIns="45707" rtlCol="0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Arial" panose="020B0604020202020204" pitchFamily="34" charset="0"/>
              </a:rPr>
              <a:t>诱发因素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7" name="图片 16" descr="timg (1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9540" y="2780030"/>
            <a:ext cx="4443095" cy="3888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99"/>
                            </p:stCondLst>
                            <p:childTnLst>
                              <p:par>
                                <p:cTn id="5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99"/>
                            </p:stCondLst>
                            <p:childTnLst>
                              <p:par>
                                <p:cTn id="5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99"/>
                            </p:stCondLst>
                            <p:childTnLst>
                              <p:par>
                                <p:cTn id="6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99"/>
                            </p:stCondLst>
                            <p:childTnLst>
                              <p:par>
                                <p:cTn id="6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99"/>
                            </p:stCondLst>
                            <p:childTnLst>
                              <p:par>
                                <p:cTn id="7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9" grpId="0"/>
      <p:bldP spid="31" grpId="0"/>
      <p:bldP spid="32" grpId="0"/>
      <p:bldP spid="35" grpId="0"/>
      <p:bldP spid="4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936173" y="1623497"/>
            <a:ext cx="23196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3EA9D3"/>
                </a:solidFill>
              </a:rPr>
              <a:t>PART TWO</a:t>
            </a:r>
            <a:endParaRPr lang="en-US" altLang="zh-CN" sz="3200" b="1">
              <a:solidFill>
                <a:srgbClr val="3EA9D3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114493" y="2967048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病 理 分 型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mg (12)"/>
          <p:cNvPicPr>
            <a:picLocks noChangeAspect="1"/>
          </p:cNvPicPr>
          <p:nvPr/>
        </p:nvPicPr>
        <p:blipFill>
          <a:blip r:embed="rId1"/>
          <a:srcRect l="-289" t="33459" r="289" b="-33459"/>
          <a:stretch>
            <a:fillRect/>
          </a:stretch>
        </p:blipFill>
        <p:spPr>
          <a:xfrm>
            <a:off x="910590" y="2749550"/>
            <a:ext cx="10311130" cy="5725795"/>
          </a:xfrm>
          <a:prstGeom prst="rect">
            <a:avLst/>
          </a:prstGeom>
        </p:spPr>
      </p:pic>
      <p:sp>
        <p:nvSpPr>
          <p:cNvPr id="36865" name="AutoShape 1"/>
          <p:cNvSpPr>
            <a:spLocks noChangeArrowheads="1"/>
          </p:cNvSpPr>
          <p:nvPr/>
        </p:nvSpPr>
        <p:spPr bwMode="auto">
          <a:xfrm>
            <a:off x="9221165" y="477505"/>
            <a:ext cx="2447933" cy="178595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00B0F0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哪一种危害大？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721543" y="1623497"/>
            <a:ext cx="27489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3EA9D3"/>
                </a:solidFill>
              </a:rPr>
              <a:t>PART THREE</a:t>
            </a:r>
            <a:endParaRPr lang="en-US" altLang="zh-CN" sz="3200" b="1">
              <a:solidFill>
                <a:srgbClr val="3EA9D3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114493" y="2967048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临 床 表 现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0447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0447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30*a*1"/>
  <p:tag name="KSO_WM_UNIT_PRESET_TEXT" val="THANK YOU"/>
  <p:tag name="KSO_WM_UNIT_TEXT_FILL_FORE_SCHEMECOLOR_INDEX" val="15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SLIDE_ITEM_CNT" val="3"/>
  <p:tag name="KSO_WM_SLIDE_LAYOUT" val="a_f_j"/>
  <p:tag name="KSO_WM_SLIDE_LAYOUT_CNT" val="1_1_1"/>
  <p:tag name="KSO_WM_SLIDE_TYPE" val="endPage"/>
  <p:tag name="KSO_WM_BEAUTIFY_FLAG" val="#wm#"/>
  <p:tag name="KSO_WM_COMBINE_RELATE_SLIDE_ID" val="background20177220_12"/>
  <p:tag name="KSO_WM_TEMPLATE_CATEGORY" val="custom"/>
  <p:tag name="KSO_WM_TEMPLATE_INDEX" val="20180447"/>
  <p:tag name="KSO_WM_SLIDE_ID" val="custom20180447_30"/>
  <p:tag name="KSO_WM_SLIDE_INDEX" val="30"/>
  <p:tag name="KSO_WM_TEMPLATE_SUBCATEGORY" val="combine"/>
</p:tagLst>
</file>

<file path=ppt/tags/tag22.xml><?xml version="1.0" encoding="utf-8"?>
<p:tagLst xmlns:p="http://schemas.openxmlformats.org/presentationml/2006/main">
  <p:tag name="ISPRING_ULTRA_SCORM_COURSE_ID" val="5137A6CD-AFC0-4F85-981C-DE3D6D0B322A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5992f88a679d5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C:\Users\Administrator\Desktop"/>
  <p:tag name="ISPRING_FIRST_PUBLISH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7220_1"/>
  <p:tag name="KSO_WM_TEMPLATE_CATEGORY" val="custom"/>
  <p:tag name="KSO_WM_TEMPLATE_INDEX" val="20180447"/>
  <p:tag name="KSO_WM_TEMPLATE_SUBCATEGORY" val="combine"/>
  <p:tag name="KSO_WM_TEMPLATE_THUMBS_INDEX" val="1、4、5、6、11、12、15、21、25、26、30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0447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9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4E5B6F"/>
      </a:dk2>
      <a:lt2>
        <a:srgbClr val="7F7F7F"/>
      </a:lt2>
      <a:accent1>
        <a:srgbClr val="0084B4"/>
      </a:accent1>
      <a:accent2>
        <a:srgbClr val="7F7F7F"/>
      </a:accent2>
      <a:accent3>
        <a:srgbClr val="0084B4"/>
      </a:accent3>
      <a:accent4>
        <a:srgbClr val="7F7F7F"/>
      </a:accent4>
      <a:accent5>
        <a:srgbClr val="0084B4"/>
      </a:accent5>
      <a:accent6>
        <a:srgbClr val="7F7F7F"/>
      </a:accent6>
      <a:hlink>
        <a:srgbClr val="EB8803"/>
      </a:hlink>
      <a:folHlink>
        <a:srgbClr val="5F77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3EA9D3"/>
      </a:dk2>
      <a:lt2>
        <a:srgbClr val="E7E6E6"/>
      </a:lt2>
      <a:accent1>
        <a:srgbClr val="5B9BD5"/>
      </a:accent1>
      <a:accent2>
        <a:srgbClr val="3EA9D3"/>
      </a:accent2>
      <a:accent3>
        <a:srgbClr val="FFFFFF"/>
      </a:accent3>
      <a:accent4>
        <a:srgbClr val="0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WPS 演示</Application>
  <PresentationFormat>宽屏</PresentationFormat>
  <Paragraphs>133</Paragraphs>
  <Slides>22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宋体</vt:lpstr>
      <vt:lpstr>Wingdings</vt:lpstr>
      <vt:lpstr>Arial</vt:lpstr>
      <vt:lpstr>微软雅黑</vt:lpstr>
      <vt:lpstr>Calibri</vt:lpstr>
      <vt:lpstr>黑体</vt:lpstr>
      <vt:lpstr>Impact</vt:lpstr>
      <vt:lpstr>方正小标宋简体</vt:lpstr>
      <vt:lpstr>Calibri</vt:lpstr>
      <vt:lpstr>Arial Unicode MS</vt:lpstr>
      <vt:lpstr>等线</vt:lpstr>
      <vt:lpstr>等线 Light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5992f88a679d5</dc:title>
  <dc:creator>Administrator</dc:creator>
  <cp:lastModifiedBy>一世清欢</cp:lastModifiedBy>
  <cp:revision>39</cp:revision>
  <dcterms:created xsi:type="dcterms:W3CDTF">2017-08-15T06:37:00Z</dcterms:created>
  <dcterms:modified xsi:type="dcterms:W3CDTF">2019-09-05T13:51:47Z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